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Poppins" panose="00000500000000000000" pitchFamily="2" charset="0"/>
      <p:regular r:id="rId12"/>
    </p:embeddedFont>
    <p:embeddedFont>
      <p:font typeface="Poppi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3400" y="3415883"/>
            <a:ext cx="17526000" cy="1470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578"/>
              </a:lnSpc>
            </a:pPr>
            <a:r>
              <a:rPr lang="en-US" sz="7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SENIOR FIBER OPTICS TECHNICIANS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0982" y="6366211"/>
            <a:ext cx="7088425" cy="60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6"/>
              </a:lnSpc>
            </a:pPr>
            <a:r>
              <a:rPr lang="en-US" sz="336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Presented by Julius Tibasiima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17684" y="2610822"/>
            <a:ext cx="10252632" cy="503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44"/>
              </a:lnSpc>
            </a:pPr>
            <a:r>
              <a:rPr lang="en-US" sz="1700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5574" y="8115419"/>
            <a:ext cx="16813726" cy="46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4"/>
              </a:lnSpc>
            </a:pPr>
            <a:r>
              <a:rPr lang="en-US" sz="302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 MORE INFO VIST: HTTPS://JANTECENGINEERING.COM/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34679" y="1442420"/>
            <a:ext cx="15018641" cy="7402160"/>
            <a:chOff x="0" y="0"/>
            <a:chExt cx="3955527" cy="19495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55527" cy="1949540"/>
            </a:xfrm>
            <a:custGeom>
              <a:avLst/>
              <a:gdLst/>
              <a:ahLst/>
              <a:cxnLst/>
              <a:rect l="l" t="t" r="r" b="b"/>
              <a:pathLst>
                <a:path w="3955527" h="1949540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1923250"/>
                  </a:lnTo>
                  <a:cubicBezTo>
                    <a:pt x="3955527" y="1937770"/>
                    <a:pt x="3943757" y="1949540"/>
                    <a:pt x="3929237" y="1949540"/>
                  </a:cubicBezTo>
                  <a:lnTo>
                    <a:pt x="26290" y="1949540"/>
                  </a:lnTo>
                  <a:cubicBezTo>
                    <a:pt x="11770" y="1949540"/>
                    <a:pt x="0" y="1937770"/>
                    <a:pt x="0" y="1923250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55527" cy="2006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4679" y="2133304"/>
            <a:ext cx="15018641" cy="97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</a:pPr>
            <a:r>
              <a:rPr lang="en-US" sz="5433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 OF FIBER OPTICS TECHNOLOGY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46188" y="4278814"/>
            <a:ext cx="14699009" cy="297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848" lvl="1" indent="-362924" algn="l">
              <a:lnSpc>
                <a:spcPts val="4706"/>
              </a:lnSpc>
              <a:buFont typeface="Arial"/>
              <a:buChar char="•"/>
            </a:pPr>
            <a:r>
              <a:rPr lang="en-US" sz="3361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Basics of fiber optic technology and its advantages.</a:t>
            </a:r>
          </a:p>
          <a:p>
            <a:pPr marL="725848" lvl="1" indent="-362924" algn="l">
              <a:lnSpc>
                <a:spcPts val="4706"/>
              </a:lnSpc>
              <a:buFont typeface="Arial"/>
              <a:buChar char="•"/>
            </a:pPr>
            <a:r>
              <a:rPr lang="en-US" sz="3361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Types of fiber optic cables (single-mode vs. multi-mode).</a:t>
            </a:r>
          </a:p>
          <a:p>
            <a:pPr marL="725848" lvl="1" indent="-362924" algn="l">
              <a:lnSpc>
                <a:spcPts val="4706"/>
              </a:lnSpc>
              <a:buFont typeface="Arial"/>
              <a:buChar char="•"/>
            </a:pPr>
            <a:r>
              <a:rPr lang="en-US" sz="3361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Common applications in telecommunications, medical, and industrial sectors.</a:t>
            </a:r>
          </a:p>
          <a:p>
            <a:pPr algn="l">
              <a:lnSpc>
                <a:spcPts val="4706"/>
              </a:lnSpc>
            </a:pPr>
            <a:endParaRPr lang="en-US" sz="3361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75185" y="1343970"/>
            <a:ext cx="15238207" cy="76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4"/>
              </a:lnSpc>
            </a:pPr>
            <a:r>
              <a:rPr lang="en-US" sz="428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TOOLS AND EQUIPMENT FOR FIBER OPTIC TECHNICIANS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15116" y="3451205"/>
            <a:ext cx="16086989" cy="5410639"/>
            <a:chOff x="0" y="0"/>
            <a:chExt cx="4236902" cy="1425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36902" cy="1425024"/>
            </a:xfrm>
            <a:custGeom>
              <a:avLst/>
              <a:gdLst/>
              <a:ahLst/>
              <a:cxnLst/>
              <a:rect l="l" t="t" r="r" b="b"/>
              <a:pathLst>
                <a:path w="4236902" h="1425024">
                  <a:moveTo>
                    <a:pt x="24544" y="0"/>
                  </a:moveTo>
                  <a:lnTo>
                    <a:pt x="4212358" y="0"/>
                  </a:lnTo>
                  <a:cubicBezTo>
                    <a:pt x="4218868" y="0"/>
                    <a:pt x="4225111" y="2586"/>
                    <a:pt x="4229714" y="7189"/>
                  </a:cubicBezTo>
                  <a:cubicBezTo>
                    <a:pt x="4234316" y="11792"/>
                    <a:pt x="4236902" y="18034"/>
                    <a:pt x="4236902" y="24544"/>
                  </a:cubicBezTo>
                  <a:lnTo>
                    <a:pt x="4236902" y="1400480"/>
                  </a:lnTo>
                  <a:cubicBezTo>
                    <a:pt x="4236902" y="1414036"/>
                    <a:pt x="4225913" y="1425024"/>
                    <a:pt x="4212358" y="1425024"/>
                  </a:cubicBezTo>
                  <a:lnTo>
                    <a:pt x="24544" y="1425024"/>
                  </a:lnTo>
                  <a:cubicBezTo>
                    <a:pt x="10989" y="1425024"/>
                    <a:pt x="0" y="1414036"/>
                    <a:pt x="0" y="1400480"/>
                  </a:cubicBezTo>
                  <a:lnTo>
                    <a:pt x="0" y="24544"/>
                  </a:lnTo>
                  <a:cubicBezTo>
                    <a:pt x="0" y="10989"/>
                    <a:pt x="10989" y="0"/>
                    <a:pt x="24544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236902" cy="1482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13452" y="3753441"/>
            <a:ext cx="11205403" cy="314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053" lvl="1" indent="-323027" algn="l">
              <a:lnSpc>
                <a:spcPts val="4189"/>
              </a:lnSpc>
              <a:buFont typeface="Arial"/>
              <a:buChar char="•"/>
            </a:pPr>
            <a:r>
              <a:rPr lang="en-US" sz="299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Splicing tools and procedures (fusion and mechanical splicing).</a:t>
            </a:r>
          </a:p>
          <a:p>
            <a:pPr marL="646053" lvl="1" indent="-323027" algn="l">
              <a:lnSpc>
                <a:spcPts val="4189"/>
              </a:lnSpc>
              <a:buFont typeface="Arial"/>
              <a:buChar char="•"/>
            </a:pPr>
            <a:r>
              <a:rPr lang="en-US" sz="299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OTDR (Optical Time Domain Reflectometer) and power meters.</a:t>
            </a:r>
          </a:p>
          <a:p>
            <a:pPr marL="646053" lvl="1" indent="-323027" algn="l">
              <a:lnSpc>
                <a:spcPts val="4189"/>
              </a:lnSpc>
              <a:buFont typeface="Arial"/>
              <a:buChar char="•"/>
            </a:pPr>
            <a:r>
              <a:rPr lang="en-US" sz="299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Cleaning and inspection tools.</a:t>
            </a:r>
          </a:p>
          <a:p>
            <a:pPr algn="l">
              <a:lnSpc>
                <a:spcPts val="4189"/>
              </a:lnSpc>
            </a:pPr>
            <a:endParaRPr lang="en-US" sz="2992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70068" y="1809736"/>
            <a:ext cx="15252864" cy="6667528"/>
            <a:chOff x="0" y="0"/>
            <a:chExt cx="4017215" cy="17560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7215" cy="1756057"/>
            </a:xfrm>
            <a:custGeom>
              <a:avLst/>
              <a:gdLst/>
              <a:ahLst/>
              <a:cxnLst/>
              <a:rect l="l" t="t" r="r" b="b"/>
              <a:pathLst>
                <a:path w="4017215" h="1756057">
                  <a:moveTo>
                    <a:pt x="25886" y="0"/>
                  </a:moveTo>
                  <a:lnTo>
                    <a:pt x="3991329" y="0"/>
                  </a:lnTo>
                  <a:cubicBezTo>
                    <a:pt x="3998195" y="0"/>
                    <a:pt x="4004779" y="2727"/>
                    <a:pt x="4009634" y="7582"/>
                  </a:cubicBezTo>
                  <a:cubicBezTo>
                    <a:pt x="4014488" y="12436"/>
                    <a:pt x="4017215" y="19021"/>
                    <a:pt x="4017215" y="25886"/>
                  </a:cubicBezTo>
                  <a:lnTo>
                    <a:pt x="4017215" y="1730170"/>
                  </a:lnTo>
                  <a:cubicBezTo>
                    <a:pt x="4017215" y="1737036"/>
                    <a:pt x="4014488" y="1743620"/>
                    <a:pt x="4009634" y="1748475"/>
                  </a:cubicBezTo>
                  <a:cubicBezTo>
                    <a:pt x="4004779" y="1753329"/>
                    <a:pt x="3998195" y="1756057"/>
                    <a:pt x="3991329" y="1756057"/>
                  </a:cubicBezTo>
                  <a:lnTo>
                    <a:pt x="25886" y="1756057"/>
                  </a:lnTo>
                  <a:cubicBezTo>
                    <a:pt x="19021" y="1756057"/>
                    <a:pt x="12436" y="1753329"/>
                    <a:pt x="7582" y="1748475"/>
                  </a:cubicBezTo>
                  <a:cubicBezTo>
                    <a:pt x="2727" y="1743620"/>
                    <a:pt x="0" y="1737036"/>
                    <a:pt x="0" y="1730170"/>
                  </a:cubicBezTo>
                  <a:lnTo>
                    <a:pt x="0" y="25886"/>
                  </a:lnTo>
                  <a:cubicBezTo>
                    <a:pt x="0" y="19021"/>
                    <a:pt x="2727" y="12436"/>
                    <a:pt x="7582" y="7582"/>
                  </a:cubicBezTo>
                  <a:cubicBezTo>
                    <a:pt x="12436" y="2727"/>
                    <a:pt x="19021" y="0"/>
                    <a:pt x="25886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017215" cy="181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0068" y="2236796"/>
            <a:ext cx="14789232" cy="2330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INSTALLATION AND MAINTENANCE BEST PRACTICES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8575" y="5057775"/>
            <a:ext cx="11390851" cy="250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Fiber optic cable handling and safety.</a:t>
            </a:r>
          </a:p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Installation techniques in various environments (aerial, underground, etc.).</a:t>
            </a:r>
          </a:p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Troubleshooting and repairing fiber optic links.</a:t>
            </a:r>
          </a:p>
          <a:p>
            <a:pPr algn="l">
              <a:lnSpc>
                <a:spcPts val="3942"/>
              </a:lnSpc>
            </a:pPr>
            <a:endParaRPr lang="en-US" sz="2816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8769" y="1708017"/>
            <a:ext cx="14497997" cy="135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96"/>
              </a:lnSpc>
            </a:pPr>
            <a:r>
              <a:rPr lang="en-US" sz="756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TESTING AND CERTIFICATION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38769" y="4169265"/>
            <a:ext cx="14497997" cy="3791285"/>
            <a:chOff x="0" y="0"/>
            <a:chExt cx="4690240" cy="12265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90240" cy="1226517"/>
            </a:xfrm>
            <a:custGeom>
              <a:avLst/>
              <a:gdLst/>
              <a:ahLst/>
              <a:cxnLst/>
              <a:rect l="l" t="t" r="r" b="b"/>
              <a:pathLst>
                <a:path w="4690240" h="1226517">
                  <a:moveTo>
                    <a:pt x="27234" y="0"/>
                  </a:moveTo>
                  <a:lnTo>
                    <a:pt x="4663006" y="0"/>
                  </a:lnTo>
                  <a:cubicBezTo>
                    <a:pt x="4670229" y="0"/>
                    <a:pt x="4677156" y="2869"/>
                    <a:pt x="4682264" y="7977"/>
                  </a:cubicBezTo>
                  <a:cubicBezTo>
                    <a:pt x="4687371" y="13084"/>
                    <a:pt x="4690240" y="20011"/>
                    <a:pt x="4690240" y="27234"/>
                  </a:cubicBezTo>
                  <a:lnTo>
                    <a:pt x="4690240" y="1199283"/>
                  </a:lnTo>
                  <a:cubicBezTo>
                    <a:pt x="4690240" y="1214324"/>
                    <a:pt x="4678047" y="1226517"/>
                    <a:pt x="4663006" y="1226517"/>
                  </a:cubicBezTo>
                  <a:lnTo>
                    <a:pt x="27234" y="1226517"/>
                  </a:lnTo>
                  <a:cubicBezTo>
                    <a:pt x="20011" y="1226517"/>
                    <a:pt x="13084" y="1223647"/>
                    <a:pt x="7977" y="1218540"/>
                  </a:cubicBezTo>
                  <a:cubicBezTo>
                    <a:pt x="2869" y="1213433"/>
                    <a:pt x="0" y="1206506"/>
                    <a:pt x="0" y="1199283"/>
                  </a:cubicBezTo>
                  <a:lnTo>
                    <a:pt x="0" y="27234"/>
                  </a:lnTo>
                  <a:cubicBezTo>
                    <a:pt x="0" y="20011"/>
                    <a:pt x="2869" y="13084"/>
                    <a:pt x="7977" y="7977"/>
                  </a:cubicBezTo>
                  <a:cubicBezTo>
                    <a:pt x="13084" y="2869"/>
                    <a:pt x="20011" y="0"/>
                    <a:pt x="27234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690240" cy="128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27898" y="4656227"/>
            <a:ext cx="10117270" cy="221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1713" lvl="1" indent="-270856" algn="l">
              <a:lnSpc>
                <a:spcPts val="3512"/>
              </a:lnSpc>
              <a:buFont typeface="Arial"/>
              <a:buChar char="•"/>
            </a:pPr>
            <a:r>
              <a:rPr lang="en-US" sz="2509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Fiber optic testing procedures (loss testing, continuity, etc.).</a:t>
            </a:r>
          </a:p>
          <a:p>
            <a:pPr marL="541713" lvl="1" indent="-270856" algn="l">
              <a:lnSpc>
                <a:spcPts val="3512"/>
              </a:lnSpc>
              <a:buFont typeface="Arial"/>
              <a:buChar char="•"/>
            </a:pPr>
            <a:r>
              <a:rPr lang="en-US" sz="2509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Importance of standards and certifications (e.g., FOA, BICSI, etc.).</a:t>
            </a:r>
          </a:p>
          <a:p>
            <a:pPr marL="541713" lvl="1" indent="-270856" algn="l">
              <a:lnSpc>
                <a:spcPts val="3512"/>
              </a:lnSpc>
              <a:buFont typeface="Arial"/>
              <a:buChar char="•"/>
            </a:pPr>
            <a:r>
              <a:rPr lang="en-US" sz="2509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How to interpret OTDR and test equipment results.</a:t>
            </a:r>
          </a:p>
          <a:p>
            <a:pPr algn="l">
              <a:lnSpc>
                <a:spcPts val="3512"/>
              </a:lnSpc>
            </a:pPr>
            <a:endParaRPr lang="en-US" sz="2509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08956" y="1948590"/>
            <a:ext cx="14862783" cy="6870323"/>
            <a:chOff x="0" y="0"/>
            <a:chExt cx="4808252" cy="22226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08252" cy="2222615"/>
            </a:xfrm>
            <a:custGeom>
              <a:avLst/>
              <a:gdLst/>
              <a:ahLst/>
              <a:cxnLst/>
              <a:rect l="l" t="t" r="r" b="b"/>
              <a:pathLst>
                <a:path w="4808252" h="2222615">
                  <a:moveTo>
                    <a:pt x="26566" y="0"/>
                  </a:moveTo>
                  <a:lnTo>
                    <a:pt x="4781687" y="0"/>
                  </a:lnTo>
                  <a:cubicBezTo>
                    <a:pt x="4788733" y="0"/>
                    <a:pt x="4795489" y="2799"/>
                    <a:pt x="4800471" y="7781"/>
                  </a:cubicBezTo>
                  <a:cubicBezTo>
                    <a:pt x="4805454" y="12763"/>
                    <a:pt x="4808252" y="19520"/>
                    <a:pt x="4808252" y="26566"/>
                  </a:cubicBezTo>
                  <a:lnTo>
                    <a:pt x="4808252" y="2196049"/>
                  </a:lnTo>
                  <a:cubicBezTo>
                    <a:pt x="4808252" y="2203095"/>
                    <a:pt x="4805454" y="2209852"/>
                    <a:pt x="4800471" y="2214834"/>
                  </a:cubicBezTo>
                  <a:cubicBezTo>
                    <a:pt x="4795489" y="2219816"/>
                    <a:pt x="4788733" y="2222615"/>
                    <a:pt x="4781687" y="2222615"/>
                  </a:cubicBezTo>
                  <a:lnTo>
                    <a:pt x="26566" y="2222615"/>
                  </a:lnTo>
                  <a:cubicBezTo>
                    <a:pt x="19520" y="2222615"/>
                    <a:pt x="12763" y="2219816"/>
                    <a:pt x="7781" y="2214834"/>
                  </a:cubicBezTo>
                  <a:cubicBezTo>
                    <a:pt x="2799" y="2209852"/>
                    <a:pt x="0" y="2203095"/>
                    <a:pt x="0" y="2196049"/>
                  </a:cubicBezTo>
                  <a:lnTo>
                    <a:pt x="0" y="26566"/>
                  </a:lnTo>
                  <a:cubicBezTo>
                    <a:pt x="0" y="19520"/>
                    <a:pt x="2799" y="12763"/>
                    <a:pt x="7781" y="7781"/>
                  </a:cubicBezTo>
                  <a:cubicBezTo>
                    <a:pt x="12763" y="2799"/>
                    <a:pt x="19520" y="0"/>
                    <a:pt x="26566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08252" cy="2279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96496" y="2163859"/>
            <a:ext cx="14221632" cy="84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6"/>
              </a:lnSpc>
            </a:pPr>
            <a:r>
              <a:rPr lang="en-US" sz="4682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INDUSTRY TRENDS AND CAREER OPPORTUNITIES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6496" y="3811083"/>
            <a:ext cx="12779909" cy="404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Emerging Technologies:</a:t>
            </a:r>
          </a:p>
          <a:p>
            <a:pPr marL="622249" lvl="1" indent="-311124" algn="l">
              <a:lnSpc>
                <a:spcPts val="4034"/>
              </a:lnSpc>
              <a:buFont typeface="Arial"/>
              <a:buChar char="•"/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Growth of 5G and its reliance on fiber optics for backhaul.</a:t>
            </a:r>
          </a:p>
          <a:p>
            <a:pPr marL="622249" lvl="1" indent="-311124" algn="l">
              <a:lnSpc>
                <a:spcPts val="4034"/>
              </a:lnSpc>
              <a:buFont typeface="Arial"/>
              <a:buChar char="•"/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The shift towards FTTH networks in rural and urban areas.</a:t>
            </a:r>
          </a:p>
          <a:p>
            <a:pPr algn="l">
              <a:lnSpc>
                <a:spcPts val="4034"/>
              </a:lnSpc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Skills in Demand:</a:t>
            </a:r>
          </a:p>
          <a:p>
            <a:pPr marL="622249" lvl="1" indent="-311124" algn="l">
              <a:lnSpc>
                <a:spcPts val="4034"/>
              </a:lnSpc>
              <a:buFont typeface="Arial"/>
              <a:buChar char="•"/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Expertise in splicing, network design, and troubleshooting.</a:t>
            </a:r>
          </a:p>
          <a:p>
            <a:pPr algn="l">
              <a:lnSpc>
                <a:spcPts val="4034"/>
              </a:lnSpc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Job Growth:</a:t>
            </a:r>
          </a:p>
          <a:p>
            <a:pPr marL="622249" lvl="1" indent="-311124" algn="l">
              <a:lnSpc>
                <a:spcPts val="4034"/>
              </a:lnSpc>
              <a:buFont typeface="Arial"/>
              <a:buChar char="•"/>
            </a:pPr>
            <a:r>
              <a:rPr lang="en-US" sz="28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High demand due to network expansions and upgrades.</a:t>
            </a:r>
          </a:p>
          <a:p>
            <a:pPr algn="l">
              <a:lnSpc>
                <a:spcPts val="4034"/>
              </a:lnSpc>
            </a:pPr>
            <a:endParaRPr lang="en-US" sz="2882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08956" y="1948590"/>
            <a:ext cx="13602960" cy="6870323"/>
            <a:chOff x="0" y="0"/>
            <a:chExt cx="4400688" cy="22226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0688" cy="2222615"/>
            </a:xfrm>
            <a:custGeom>
              <a:avLst/>
              <a:gdLst/>
              <a:ahLst/>
              <a:cxnLst/>
              <a:rect l="l" t="t" r="r" b="b"/>
              <a:pathLst>
                <a:path w="4400688" h="2222615">
                  <a:moveTo>
                    <a:pt x="29026" y="0"/>
                  </a:moveTo>
                  <a:lnTo>
                    <a:pt x="4371662" y="0"/>
                  </a:lnTo>
                  <a:cubicBezTo>
                    <a:pt x="4387692" y="0"/>
                    <a:pt x="4400688" y="12995"/>
                    <a:pt x="4400688" y="29026"/>
                  </a:cubicBezTo>
                  <a:lnTo>
                    <a:pt x="4400688" y="2193589"/>
                  </a:lnTo>
                  <a:cubicBezTo>
                    <a:pt x="4400688" y="2209620"/>
                    <a:pt x="4387692" y="2222615"/>
                    <a:pt x="4371662" y="2222615"/>
                  </a:cubicBezTo>
                  <a:lnTo>
                    <a:pt x="29026" y="2222615"/>
                  </a:lnTo>
                  <a:cubicBezTo>
                    <a:pt x="12995" y="2222615"/>
                    <a:pt x="0" y="2209620"/>
                    <a:pt x="0" y="2193589"/>
                  </a:cubicBezTo>
                  <a:lnTo>
                    <a:pt x="0" y="29026"/>
                  </a:lnTo>
                  <a:cubicBezTo>
                    <a:pt x="0" y="12995"/>
                    <a:pt x="12995" y="0"/>
                    <a:pt x="29026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00688" cy="2279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91184" y="2114028"/>
            <a:ext cx="11420305" cy="189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8"/>
              </a:lnSpc>
            </a:pPr>
            <a:r>
              <a:rPr lang="en-US" sz="6082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REAL-WORLD CHALLENGES</a:t>
            </a:r>
          </a:p>
          <a:p>
            <a:pPr algn="l">
              <a:lnSpc>
                <a:spcPts val="7238"/>
              </a:lnSpc>
            </a:pPr>
            <a:endParaRPr lang="en-US" sz="6082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46622" y="4804889"/>
            <a:ext cx="10529552" cy="390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2"/>
              </a:lnSpc>
            </a:pPr>
            <a:r>
              <a:rPr lang="en-US" sz="2758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Field Challenges:</a:t>
            </a:r>
          </a:p>
          <a:p>
            <a:pPr marL="595588" lvl="1" indent="-297794" algn="l">
              <a:lnSpc>
                <a:spcPts val="3862"/>
              </a:lnSpc>
              <a:buFont typeface="Arial"/>
              <a:buChar char="•"/>
            </a:pPr>
            <a:r>
              <a:rPr lang="en-US" sz="2758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Environmental factors (rain, heat, and dirt).</a:t>
            </a:r>
          </a:p>
          <a:p>
            <a:pPr marL="595588" lvl="1" indent="-297794" algn="l">
              <a:lnSpc>
                <a:spcPts val="3862"/>
              </a:lnSpc>
              <a:buFont typeface="Arial"/>
              <a:buChar char="•"/>
            </a:pPr>
            <a:r>
              <a:rPr lang="en-US" sz="2758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Limited access to underground or aerial installations.</a:t>
            </a:r>
          </a:p>
          <a:p>
            <a:pPr algn="l">
              <a:lnSpc>
                <a:spcPts val="3862"/>
              </a:lnSpc>
            </a:pPr>
            <a:r>
              <a:rPr lang="en-US" sz="2758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Solutions:</a:t>
            </a:r>
          </a:p>
          <a:p>
            <a:pPr marL="595588" lvl="1" indent="-297794" algn="l">
              <a:lnSpc>
                <a:spcPts val="3862"/>
              </a:lnSpc>
              <a:buFont typeface="Arial"/>
              <a:buChar char="•"/>
            </a:pPr>
            <a:r>
              <a:rPr lang="en-US" sz="2758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Using ruggedized cables for harsh conditions.</a:t>
            </a:r>
          </a:p>
          <a:p>
            <a:pPr marL="595588" lvl="1" indent="-297794" algn="l">
              <a:lnSpc>
                <a:spcPts val="3862"/>
              </a:lnSpc>
              <a:buFont typeface="Arial"/>
              <a:buChar char="•"/>
            </a:pPr>
            <a:r>
              <a:rPr lang="en-US" sz="2758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Adopting advanced tools like smart splicers for efficiency</a:t>
            </a:r>
          </a:p>
          <a:p>
            <a:pPr algn="l">
              <a:lnSpc>
                <a:spcPts val="3862"/>
              </a:lnSpc>
            </a:pPr>
            <a:endParaRPr lang="en-US" sz="2758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5455" y="0"/>
            <a:ext cx="16943629" cy="9691687"/>
            <a:chOff x="0" y="0"/>
            <a:chExt cx="5481426" cy="3135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81426" cy="3135353"/>
            </a:xfrm>
            <a:custGeom>
              <a:avLst/>
              <a:gdLst/>
              <a:ahLst/>
              <a:cxnLst/>
              <a:rect l="l" t="t" r="r" b="b"/>
              <a:pathLst>
                <a:path w="5481426" h="3135353">
                  <a:moveTo>
                    <a:pt x="23303" y="0"/>
                  </a:moveTo>
                  <a:lnTo>
                    <a:pt x="5458123" y="0"/>
                  </a:lnTo>
                  <a:cubicBezTo>
                    <a:pt x="5470993" y="0"/>
                    <a:pt x="5481426" y="10433"/>
                    <a:pt x="5481426" y="23303"/>
                  </a:cubicBezTo>
                  <a:lnTo>
                    <a:pt x="5481426" y="3112050"/>
                  </a:lnTo>
                  <a:cubicBezTo>
                    <a:pt x="5481426" y="3124920"/>
                    <a:pt x="5470993" y="3135353"/>
                    <a:pt x="5458123" y="3135353"/>
                  </a:cubicBezTo>
                  <a:lnTo>
                    <a:pt x="23303" y="3135353"/>
                  </a:lnTo>
                  <a:cubicBezTo>
                    <a:pt x="10433" y="3135353"/>
                    <a:pt x="0" y="3124920"/>
                    <a:pt x="0" y="3112050"/>
                  </a:cubicBezTo>
                  <a:lnTo>
                    <a:pt x="0" y="23303"/>
                  </a:lnTo>
                  <a:cubicBezTo>
                    <a:pt x="0" y="10433"/>
                    <a:pt x="10433" y="0"/>
                    <a:pt x="23303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481426" cy="3192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777003" y="-180975"/>
            <a:ext cx="9085687" cy="110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6"/>
              </a:lnSpc>
            </a:pPr>
            <a:r>
              <a:rPr lang="en-US" sz="6082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5455" y="1210017"/>
            <a:ext cx="16943629" cy="89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2"/>
              </a:lnSpc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OTDR Traces and Fiber Link Performance</a:t>
            </a:r>
          </a:p>
          <a:p>
            <a:pPr algn="l">
              <a:lnSpc>
                <a:spcPts val="3942"/>
              </a:lnSpc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Analysis Details:</a:t>
            </a:r>
          </a:p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Understanding OTDR Traces: Explain how OTDR (Optical Time Domain Reflectometer) works by sending light pulses into a fiber and measuring the reflections. Discuss key elements on a trace, such as:</a:t>
            </a:r>
          </a:p>
          <a:p>
            <a:pPr marL="1216089" lvl="2" indent="-405363" algn="l">
              <a:lnSpc>
                <a:spcPts val="3942"/>
              </a:lnSpc>
              <a:buFont typeface="Arial"/>
              <a:buChar char="⚬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Splice Loss: Indicated by small dips in the trace, showing where splices occur.</a:t>
            </a:r>
          </a:p>
          <a:p>
            <a:pPr marL="1216089" lvl="2" indent="-405363" algn="l">
              <a:lnSpc>
                <a:spcPts val="3942"/>
              </a:lnSpc>
              <a:buFont typeface="Arial"/>
              <a:buChar char="⚬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Connector Loss: Sharp dips at the end of the fiber link.</a:t>
            </a:r>
          </a:p>
          <a:p>
            <a:pPr marL="1216089" lvl="2" indent="-405363" algn="l">
              <a:lnSpc>
                <a:spcPts val="3942"/>
              </a:lnSpc>
              <a:buFont typeface="Arial"/>
              <a:buChar char="⚬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Reflective Events: Sudden peaks caused by open ends or damaged connectors.</a:t>
            </a:r>
          </a:p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Case Study Example:</a:t>
            </a:r>
          </a:p>
          <a:p>
            <a:pPr marL="1216089" lvl="2" indent="-405363" algn="l">
              <a:lnSpc>
                <a:spcPts val="3942"/>
              </a:lnSpc>
              <a:buFont typeface="Arial"/>
              <a:buChar char="⚬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 a sample OTDR trace and analyze it:</a:t>
            </a:r>
          </a:p>
          <a:p>
            <a:pPr marL="1824134" lvl="3" indent="-456033" algn="l">
              <a:lnSpc>
                <a:spcPts val="3942"/>
              </a:lnSpc>
              <a:buFont typeface="Arial"/>
              <a:buChar char="￭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Locate a high-loss splice and discuss its potential causes (e.g., poor splicing or contamination).</a:t>
            </a:r>
          </a:p>
          <a:p>
            <a:pPr marL="1824134" lvl="3" indent="-456033" algn="l">
              <a:lnSpc>
                <a:spcPts val="3942"/>
              </a:lnSpc>
              <a:buFont typeface="Arial"/>
              <a:buChar char="￭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Identify sections with excessive attenuation and suggest fixes, like replacing damaged cables.</a:t>
            </a:r>
          </a:p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Key Takeaways:</a:t>
            </a:r>
          </a:p>
          <a:p>
            <a:pPr marL="1216089" lvl="2" indent="-405363" algn="l">
              <a:lnSpc>
                <a:spcPts val="3942"/>
              </a:lnSpc>
              <a:buFont typeface="Arial"/>
              <a:buChar char="⚬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Regular OTDR analysis helps ensure high-quality links.</a:t>
            </a:r>
          </a:p>
          <a:p>
            <a:pPr marL="1216089" lvl="2" indent="-405363" algn="l">
              <a:lnSpc>
                <a:spcPts val="3942"/>
              </a:lnSpc>
              <a:buFont typeface="Arial"/>
              <a:buChar char="⚬"/>
            </a:pPr>
            <a:r>
              <a:rPr lang="en-US" sz="2816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Early detection reduces downtime and repair costs.</a:t>
            </a:r>
          </a:p>
          <a:p>
            <a:pPr algn="l">
              <a:lnSpc>
                <a:spcPts val="3942"/>
              </a:lnSpc>
            </a:pPr>
            <a:endParaRPr lang="en-US" sz="2816" b="1">
              <a:solidFill>
                <a:srgbClr val="0A152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08956" y="1948590"/>
            <a:ext cx="14862783" cy="6870323"/>
            <a:chOff x="0" y="0"/>
            <a:chExt cx="4808252" cy="22226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08252" cy="2222615"/>
            </a:xfrm>
            <a:custGeom>
              <a:avLst/>
              <a:gdLst/>
              <a:ahLst/>
              <a:cxnLst/>
              <a:rect l="l" t="t" r="r" b="b"/>
              <a:pathLst>
                <a:path w="4808252" h="2222615">
                  <a:moveTo>
                    <a:pt x="26566" y="0"/>
                  </a:moveTo>
                  <a:lnTo>
                    <a:pt x="4781687" y="0"/>
                  </a:lnTo>
                  <a:cubicBezTo>
                    <a:pt x="4788733" y="0"/>
                    <a:pt x="4795489" y="2799"/>
                    <a:pt x="4800471" y="7781"/>
                  </a:cubicBezTo>
                  <a:cubicBezTo>
                    <a:pt x="4805454" y="12763"/>
                    <a:pt x="4808252" y="19520"/>
                    <a:pt x="4808252" y="26566"/>
                  </a:cubicBezTo>
                  <a:lnTo>
                    <a:pt x="4808252" y="2196049"/>
                  </a:lnTo>
                  <a:cubicBezTo>
                    <a:pt x="4808252" y="2203095"/>
                    <a:pt x="4805454" y="2209852"/>
                    <a:pt x="4800471" y="2214834"/>
                  </a:cubicBezTo>
                  <a:cubicBezTo>
                    <a:pt x="4795489" y="2219816"/>
                    <a:pt x="4788733" y="2222615"/>
                    <a:pt x="4781687" y="2222615"/>
                  </a:cubicBezTo>
                  <a:lnTo>
                    <a:pt x="26566" y="2222615"/>
                  </a:lnTo>
                  <a:cubicBezTo>
                    <a:pt x="19520" y="2222615"/>
                    <a:pt x="12763" y="2219816"/>
                    <a:pt x="7781" y="2214834"/>
                  </a:cubicBezTo>
                  <a:cubicBezTo>
                    <a:pt x="2799" y="2209852"/>
                    <a:pt x="0" y="2203095"/>
                    <a:pt x="0" y="2196049"/>
                  </a:cubicBezTo>
                  <a:lnTo>
                    <a:pt x="0" y="26566"/>
                  </a:lnTo>
                  <a:cubicBezTo>
                    <a:pt x="0" y="19520"/>
                    <a:pt x="2799" y="12763"/>
                    <a:pt x="7781" y="7781"/>
                  </a:cubicBezTo>
                  <a:cubicBezTo>
                    <a:pt x="12763" y="2799"/>
                    <a:pt x="19520" y="0"/>
                    <a:pt x="26566" y="0"/>
                  </a:cubicBez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08252" cy="2279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01157" y="2116234"/>
            <a:ext cx="9085687" cy="110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6"/>
              </a:lnSpc>
            </a:pPr>
            <a:r>
              <a:rPr lang="en-US" sz="6082" b="1">
                <a:solidFill>
                  <a:srgbClr val="0A152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8575" y="3642556"/>
            <a:ext cx="11390851" cy="4490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045" lvl="1" indent="-304022" algn="l">
              <a:lnSpc>
                <a:spcPts val="3942"/>
              </a:lnSpc>
              <a:buFont typeface="Arial"/>
              <a:buChar char="•"/>
            </a:pPr>
            <a:r>
              <a:rPr lang="en-US" sz="2816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"Fiber optics technology is the backbone of modern telecommunications, enabling high-speed, reliable connectivity across industries. By equipping technicians with the right tools, testing methods, and best practices, we can ensure optimal network performance and long-term reliability. Continuous learning, including analyzing OTDR traces and staying updated with industry trends, is essential for thriving in this evolving field. Together, we build the networks of tomorrow."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488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</vt:lpstr>
      <vt:lpstr>Calibri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cp:lastModifiedBy>Amooti julius</cp:lastModifiedBy>
  <cp:revision>2</cp:revision>
  <dcterms:created xsi:type="dcterms:W3CDTF">2006-08-16T00:00:00Z</dcterms:created>
  <dcterms:modified xsi:type="dcterms:W3CDTF">2024-11-24T13:45:17Z</dcterms:modified>
  <dc:identifier>DAGXYifd8v4</dc:identifier>
</cp:coreProperties>
</file>