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Lst>
  <p:sldSz cx="18288000" cy="10287000"/>
  <p:notesSz cx="6858000" cy="9144000"/>
  <p:embeddedFontLst>
    <p:embeddedFont>
      <p:font typeface="Poppins Bold" charset="1" panose="00000800000000000000"/>
      <p:regular r:id="rId16"/>
    </p:embeddedFont>
    <p:embeddedFont>
      <p:font typeface="Poppins" charset="1" panose="00000500000000000000"/>
      <p:regular r:id="rId17"/>
    </p:embeddedFont>
    <p:embeddedFont>
      <p:font typeface="Times New Roman Bold" charset="1" panose="02030802070405020303"/>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777" r="0" b="-777"/>
            </a:stretch>
          </a:blipFill>
        </p:spPr>
      </p:sp>
      <p:sp>
        <p:nvSpPr>
          <p:cNvPr name="TextBox 3" id="3"/>
          <p:cNvSpPr txBox="true"/>
          <p:nvPr/>
        </p:nvSpPr>
        <p:spPr>
          <a:xfrm rot="0">
            <a:off x="0" y="3473032"/>
            <a:ext cx="18288000" cy="1218311"/>
          </a:xfrm>
          <a:prstGeom prst="rect">
            <a:avLst/>
          </a:prstGeom>
        </p:spPr>
        <p:txBody>
          <a:bodyPr anchor="t" rtlCol="false" tIns="0" lIns="0" bIns="0" rIns="0">
            <a:spAutoFit/>
          </a:bodyPr>
          <a:lstStyle/>
          <a:p>
            <a:pPr algn="l">
              <a:lnSpc>
                <a:spcPts val="9498"/>
              </a:lnSpc>
            </a:pPr>
            <a:r>
              <a:rPr lang="en-US" sz="6784" b="true">
                <a:solidFill>
                  <a:srgbClr val="FFFFFF"/>
                </a:solidFill>
                <a:latin typeface="Poppins Bold"/>
                <a:ea typeface="Poppins Bold"/>
                <a:cs typeface="Poppins Bold"/>
                <a:sym typeface="Poppins Bold"/>
              </a:rPr>
              <a:t>DRIVE TEST AND NETWORK OPTIMIZATION</a:t>
            </a:r>
          </a:p>
        </p:txBody>
      </p:sp>
      <p:sp>
        <p:nvSpPr>
          <p:cNvPr name="TextBox 4" id="4"/>
          <p:cNvSpPr txBox="true"/>
          <p:nvPr/>
        </p:nvSpPr>
        <p:spPr>
          <a:xfrm rot="0">
            <a:off x="1290982" y="6366211"/>
            <a:ext cx="7088425" cy="609931"/>
          </a:xfrm>
          <a:prstGeom prst="rect">
            <a:avLst/>
          </a:prstGeom>
        </p:spPr>
        <p:txBody>
          <a:bodyPr anchor="t" rtlCol="false" tIns="0" lIns="0" bIns="0" rIns="0">
            <a:spAutoFit/>
          </a:bodyPr>
          <a:lstStyle/>
          <a:p>
            <a:pPr algn="l">
              <a:lnSpc>
                <a:spcPts val="4706"/>
              </a:lnSpc>
            </a:pPr>
            <a:r>
              <a:rPr lang="en-US" sz="3361">
                <a:solidFill>
                  <a:srgbClr val="FFFFFF"/>
                </a:solidFill>
                <a:latin typeface="Poppins"/>
                <a:ea typeface="Poppins"/>
                <a:cs typeface="Poppins"/>
                <a:sym typeface="Poppins"/>
              </a:rPr>
              <a:t>Presented by Julius Tibasiima </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sp>
        <p:nvSpPr>
          <p:cNvPr name="TextBox 3" id="3"/>
          <p:cNvSpPr txBox="true"/>
          <p:nvPr/>
        </p:nvSpPr>
        <p:spPr>
          <a:xfrm rot="0">
            <a:off x="4017684" y="2610822"/>
            <a:ext cx="10252632" cy="5119283"/>
          </a:xfrm>
          <a:prstGeom prst="rect">
            <a:avLst/>
          </a:prstGeom>
        </p:spPr>
        <p:txBody>
          <a:bodyPr anchor="t" rtlCol="false" tIns="0" lIns="0" bIns="0" rIns="0">
            <a:spAutoFit/>
          </a:bodyPr>
          <a:lstStyle/>
          <a:p>
            <a:pPr algn="ctr">
              <a:lnSpc>
                <a:spcPts val="19380"/>
              </a:lnSpc>
            </a:pPr>
            <a:r>
              <a:rPr lang="en-US" b="true" sz="17303">
                <a:solidFill>
                  <a:srgbClr val="FFFFFF"/>
                </a:solidFill>
                <a:latin typeface="Poppins Bold"/>
                <a:ea typeface="Poppins Bold"/>
                <a:cs typeface="Poppins Bold"/>
                <a:sym typeface="Poppins Bold"/>
              </a:rPr>
              <a:t>THANK YOU</a:t>
            </a:r>
          </a:p>
        </p:txBody>
      </p:sp>
      <p:sp>
        <p:nvSpPr>
          <p:cNvPr name="TextBox 4" id="4"/>
          <p:cNvSpPr txBox="true"/>
          <p:nvPr/>
        </p:nvSpPr>
        <p:spPr>
          <a:xfrm rot="0">
            <a:off x="445574" y="8086844"/>
            <a:ext cx="16813726" cy="497427"/>
          </a:xfrm>
          <a:prstGeom prst="rect">
            <a:avLst/>
          </a:prstGeom>
        </p:spPr>
        <p:txBody>
          <a:bodyPr anchor="t" rtlCol="false" tIns="0" lIns="0" bIns="0" rIns="0">
            <a:spAutoFit/>
          </a:bodyPr>
          <a:lstStyle/>
          <a:p>
            <a:pPr algn="ctr">
              <a:lnSpc>
                <a:spcPts val="3384"/>
              </a:lnSpc>
            </a:pPr>
            <a:r>
              <a:rPr lang="en-US" b="true" sz="3021">
                <a:solidFill>
                  <a:srgbClr val="FFFFFF"/>
                </a:solidFill>
                <a:latin typeface="Times New Roman Bold"/>
                <a:ea typeface="Times New Roman Bold"/>
                <a:cs typeface="Times New Roman Bold"/>
                <a:sym typeface="Times New Roman Bold"/>
              </a:rPr>
              <a:t>FOR MORE INFO VIST: HTTPS://JANTECENGINEERING.COM/</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grpSp>
        <p:nvGrpSpPr>
          <p:cNvPr name="Group 3" id="3"/>
          <p:cNvGrpSpPr/>
          <p:nvPr/>
        </p:nvGrpSpPr>
        <p:grpSpPr>
          <a:xfrm rot="0">
            <a:off x="1634679" y="1442420"/>
            <a:ext cx="15018641" cy="7402160"/>
            <a:chOff x="0" y="0"/>
            <a:chExt cx="3955527" cy="1949540"/>
          </a:xfrm>
        </p:grpSpPr>
        <p:sp>
          <p:nvSpPr>
            <p:cNvPr name="Freeform 4" id="4"/>
            <p:cNvSpPr/>
            <p:nvPr/>
          </p:nvSpPr>
          <p:spPr>
            <a:xfrm flipH="false" flipV="false" rot="0">
              <a:off x="0" y="0"/>
              <a:ext cx="3955527" cy="1949540"/>
            </a:xfrm>
            <a:custGeom>
              <a:avLst/>
              <a:gdLst/>
              <a:ahLst/>
              <a:cxnLst/>
              <a:rect r="r" b="b" t="t" l="l"/>
              <a:pathLst>
                <a:path h="1949540" w="3955527">
                  <a:moveTo>
                    <a:pt x="26290" y="0"/>
                  </a:moveTo>
                  <a:lnTo>
                    <a:pt x="3929237" y="0"/>
                  </a:lnTo>
                  <a:cubicBezTo>
                    <a:pt x="3943757" y="0"/>
                    <a:pt x="3955527" y="11770"/>
                    <a:pt x="3955527" y="26290"/>
                  </a:cubicBezTo>
                  <a:lnTo>
                    <a:pt x="3955527" y="1923250"/>
                  </a:lnTo>
                  <a:cubicBezTo>
                    <a:pt x="3955527" y="1937770"/>
                    <a:pt x="3943757" y="1949540"/>
                    <a:pt x="3929237" y="1949540"/>
                  </a:cubicBezTo>
                  <a:lnTo>
                    <a:pt x="26290" y="1949540"/>
                  </a:lnTo>
                  <a:cubicBezTo>
                    <a:pt x="11770" y="1949540"/>
                    <a:pt x="0" y="1937770"/>
                    <a:pt x="0" y="1923250"/>
                  </a:cubicBezTo>
                  <a:lnTo>
                    <a:pt x="0" y="26290"/>
                  </a:lnTo>
                  <a:cubicBezTo>
                    <a:pt x="0" y="11770"/>
                    <a:pt x="11770" y="0"/>
                    <a:pt x="26290" y="0"/>
                  </a:cubicBezTo>
                  <a:close/>
                </a:path>
              </a:pathLst>
            </a:custGeom>
            <a:solidFill>
              <a:srgbClr val="FFFFFF">
                <a:alpha val="74902"/>
              </a:srgbClr>
            </a:solidFill>
          </p:spPr>
        </p:sp>
        <p:sp>
          <p:nvSpPr>
            <p:cNvPr name="TextBox 5" id="5"/>
            <p:cNvSpPr txBox="true"/>
            <p:nvPr/>
          </p:nvSpPr>
          <p:spPr>
            <a:xfrm>
              <a:off x="0" y="-57150"/>
              <a:ext cx="3955527" cy="2006690"/>
            </a:xfrm>
            <a:prstGeom prst="rect">
              <a:avLst/>
            </a:prstGeom>
          </p:spPr>
          <p:txBody>
            <a:bodyPr anchor="ctr" rtlCol="false" tIns="50800" lIns="50800" bIns="50800" rIns="50800"/>
            <a:lstStyle/>
            <a:p>
              <a:pPr algn="ctr">
                <a:lnSpc>
                  <a:spcPts val="2659"/>
                </a:lnSpc>
                <a:spcBef>
                  <a:spcPct val="0"/>
                </a:spcBef>
              </a:pPr>
            </a:p>
          </p:txBody>
        </p:sp>
      </p:grpSp>
      <p:sp>
        <p:nvSpPr>
          <p:cNvPr name="TextBox 6" id="6"/>
          <p:cNvSpPr txBox="true"/>
          <p:nvPr/>
        </p:nvSpPr>
        <p:spPr>
          <a:xfrm rot="0">
            <a:off x="1634679" y="2133304"/>
            <a:ext cx="15018641" cy="1938430"/>
          </a:xfrm>
          <a:prstGeom prst="rect">
            <a:avLst/>
          </a:prstGeom>
        </p:spPr>
        <p:txBody>
          <a:bodyPr anchor="t" rtlCol="false" tIns="0" lIns="0" bIns="0" rIns="0">
            <a:spAutoFit/>
          </a:bodyPr>
          <a:lstStyle/>
          <a:p>
            <a:pPr algn="ctr">
              <a:lnSpc>
                <a:spcPts val="7607"/>
              </a:lnSpc>
            </a:pPr>
            <a:r>
              <a:rPr lang="en-US" b="true" sz="5433">
                <a:solidFill>
                  <a:srgbClr val="0A152F"/>
                </a:solidFill>
                <a:latin typeface="Poppins Bold"/>
                <a:ea typeface="Poppins Bold"/>
                <a:cs typeface="Poppins Bold"/>
                <a:sym typeface="Poppins Bold"/>
              </a:rPr>
              <a:t>OVERVIEW OF DRIVE TEST AND NETWORK OPTIMIZATION</a:t>
            </a:r>
          </a:p>
        </p:txBody>
      </p:sp>
      <p:sp>
        <p:nvSpPr>
          <p:cNvPr name="TextBox 7" id="7"/>
          <p:cNvSpPr txBox="true"/>
          <p:nvPr/>
        </p:nvSpPr>
        <p:spPr>
          <a:xfrm rot="0">
            <a:off x="2146188" y="4297864"/>
            <a:ext cx="14699009" cy="2253311"/>
          </a:xfrm>
          <a:prstGeom prst="rect">
            <a:avLst/>
          </a:prstGeom>
        </p:spPr>
        <p:txBody>
          <a:bodyPr anchor="t" rtlCol="false" tIns="0" lIns="0" bIns="0" rIns="0">
            <a:spAutoFit/>
          </a:bodyPr>
          <a:lstStyle/>
          <a:p>
            <a:pPr algn="l" marL="682669" indent="-341335" lvl="1">
              <a:lnSpc>
                <a:spcPts val="4426"/>
              </a:lnSpc>
              <a:buFont typeface="Arial"/>
              <a:buChar char="•"/>
            </a:pPr>
            <a:r>
              <a:rPr lang="en-US" b="true" sz="3161">
                <a:solidFill>
                  <a:srgbClr val="0A152F"/>
                </a:solidFill>
                <a:latin typeface="Poppins Bold"/>
                <a:ea typeface="Poppins Bold"/>
                <a:cs typeface="Poppins Bold"/>
                <a:sym typeface="Poppins Bold"/>
              </a:rPr>
              <a:t>What is drive testing and network optimization</a:t>
            </a:r>
          </a:p>
          <a:p>
            <a:pPr algn="l" marL="682669" indent="-341335" lvl="1">
              <a:lnSpc>
                <a:spcPts val="4426"/>
              </a:lnSpc>
              <a:buFont typeface="Arial"/>
              <a:buChar char="•"/>
            </a:pPr>
            <a:r>
              <a:rPr lang="en-US" b="true" sz="3161">
                <a:solidFill>
                  <a:srgbClr val="0A152F"/>
                </a:solidFill>
                <a:latin typeface="Poppins Bold"/>
                <a:ea typeface="Poppins Bold"/>
                <a:cs typeface="Poppins Bold"/>
                <a:sym typeface="Poppins Bold"/>
              </a:rPr>
              <a:t>What are </a:t>
            </a:r>
            <a:r>
              <a:rPr lang="en-US" b="true" sz="3161">
                <a:solidFill>
                  <a:srgbClr val="0A152F"/>
                </a:solidFill>
                <a:latin typeface="Poppins Bold"/>
                <a:ea typeface="Poppins Bold"/>
                <a:cs typeface="Poppins Bold"/>
                <a:sym typeface="Poppins Bold"/>
              </a:rPr>
              <a:t>importance in telecommunications</a:t>
            </a:r>
          </a:p>
          <a:p>
            <a:pPr algn="l" marL="682669" indent="-341335" lvl="1">
              <a:lnSpc>
                <a:spcPts val="4426"/>
              </a:lnSpc>
              <a:buFont typeface="Arial"/>
              <a:buChar char="•"/>
            </a:pPr>
            <a:r>
              <a:rPr lang="en-US" b="true" sz="3161">
                <a:solidFill>
                  <a:srgbClr val="0A152F"/>
                </a:solidFill>
                <a:latin typeface="Poppins Bold"/>
                <a:ea typeface="Poppins Bold"/>
                <a:cs typeface="Poppins Bold"/>
                <a:sym typeface="Poppins Bold"/>
              </a:rPr>
              <a:t>Highlight tools and techniques used in the process</a:t>
            </a:r>
          </a:p>
          <a:p>
            <a:pPr algn="l">
              <a:lnSpc>
                <a:spcPts val="4426"/>
              </a:lnSpc>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sp>
        <p:nvSpPr>
          <p:cNvPr name="TextBox 3" id="3"/>
          <p:cNvSpPr txBox="true"/>
          <p:nvPr/>
        </p:nvSpPr>
        <p:spPr>
          <a:xfrm rot="0">
            <a:off x="1275185" y="1343970"/>
            <a:ext cx="15238207" cy="767547"/>
          </a:xfrm>
          <a:prstGeom prst="rect">
            <a:avLst/>
          </a:prstGeom>
        </p:spPr>
        <p:txBody>
          <a:bodyPr anchor="t" rtlCol="false" tIns="0" lIns="0" bIns="0" rIns="0">
            <a:spAutoFit/>
          </a:bodyPr>
          <a:lstStyle/>
          <a:p>
            <a:pPr algn="l">
              <a:lnSpc>
                <a:spcPts val="5994"/>
              </a:lnSpc>
            </a:pPr>
            <a:r>
              <a:rPr lang="en-US" sz="4281" b="true">
                <a:solidFill>
                  <a:srgbClr val="FFFFFF"/>
                </a:solidFill>
                <a:latin typeface="Poppins Bold"/>
                <a:ea typeface="Poppins Bold"/>
                <a:cs typeface="Poppins Bold"/>
                <a:sym typeface="Poppins Bold"/>
              </a:rPr>
              <a:t>TYPES OF DRIVE TESTS</a:t>
            </a:r>
          </a:p>
        </p:txBody>
      </p:sp>
      <p:grpSp>
        <p:nvGrpSpPr>
          <p:cNvPr name="Group 4" id="4"/>
          <p:cNvGrpSpPr/>
          <p:nvPr/>
        </p:nvGrpSpPr>
        <p:grpSpPr>
          <a:xfrm rot="0">
            <a:off x="1615116" y="3451205"/>
            <a:ext cx="16086989" cy="5410639"/>
            <a:chOff x="0" y="0"/>
            <a:chExt cx="4236902" cy="1425024"/>
          </a:xfrm>
        </p:grpSpPr>
        <p:sp>
          <p:nvSpPr>
            <p:cNvPr name="Freeform 5" id="5"/>
            <p:cNvSpPr/>
            <p:nvPr/>
          </p:nvSpPr>
          <p:spPr>
            <a:xfrm flipH="false" flipV="false" rot="0">
              <a:off x="0" y="0"/>
              <a:ext cx="4236902" cy="1425024"/>
            </a:xfrm>
            <a:custGeom>
              <a:avLst/>
              <a:gdLst/>
              <a:ahLst/>
              <a:cxnLst/>
              <a:rect r="r" b="b" t="t" l="l"/>
              <a:pathLst>
                <a:path h="1425024" w="4236902">
                  <a:moveTo>
                    <a:pt x="24544" y="0"/>
                  </a:moveTo>
                  <a:lnTo>
                    <a:pt x="4212358" y="0"/>
                  </a:lnTo>
                  <a:cubicBezTo>
                    <a:pt x="4218868" y="0"/>
                    <a:pt x="4225111" y="2586"/>
                    <a:pt x="4229714" y="7189"/>
                  </a:cubicBezTo>
                  <a:cubicBezTo>
                    <a:pt x="4234316" y="11792"/>
                    <a:pt x="4236902" y="18034"/>
                    <a:pt x="4236902" y="24544"/>
                  </a:cubicBezTo>
                  <a:lnTo>
                    <a:pt x="4236902" y="1400480"/>
                  </a:lnTo>
                  <a:cubicBezTo>
                    <a:pt x="4236902" y="1414036"/>
                    <a:pt x="4225913" y="1425024"/>
                    <a:pt x="4212358" y="1425024"/>
                  </a:cubicBezTo>
                  <a:lnTo>
                    <a:pt x="24544" y="1425024"/>
                  </a:lnTo>
                  <a:cubicBezTo>
                    <a:pt x="10989" y="1425024"/>
                    <a:pt x="0" y="1414036"/>
                    <a:pt x="0" y="1400480"/>
                  </a:cubicBezTo>
                  <a:lnTo>
                    <a:pt x="0" y="24544"/>
                  </a:lnTo>
                  <a:cubicBezTo>
                    <a:pt x="0" y="10989"/>
                    <a:pt x="10989" y="0"/>
                    <a:pt x="24544" y="0"/>
                  </a:cubicBezTo>
                  <a:close/>
                </a:path>
              </a:pathLst>
            </a:custGeom>
            <a:solidFill>
              <a:srgbClr val="FFFFFF">
                <a:alpha val="74902"/>
              </a:srgbClr>
            </a:solidFill>
          </p:spPr>
        </p:sp>
        <p:sp>
          <p:nvSpPr>
            <p:cNvPr name="TextBox 6" id="6"/>
            <p:cNvSpPr txBox="true"/>
            <p:nvPr/>
          </p:nvSpPr>
          <p:spPr>
            <a:xfrm>
              <a:off x="0" y="-57150"/>
              <a:ext cx="4236902" cy="1482174"/>
            </a:xfrm>
            <a:prstGeom prst="rect">
              <a:avLst/>
            </a:prstGeom>
          </p:spPr>
          <p:txBody>
            <a:bodyPr anchor="ctr" rtlCol="false" tIns="50800" lIns="50800" bIns="50800" rIns="50800"/>
            <a:lstStyle/>
            <a:p>
              <a:pPr algn="ctr">
                <a:lnSpc>
                  <a:spcPts val="2659"/>
                </a:lnSpc>
                <a:spcBef>
                  <a:spcPct val="0"/>
                </a:spcBef>
              </a:pPr>
            </a:p>
          </p:txBody>
        </p:sp>
      </p:grpSp>
      <p:sp>
        <p:nvSpPr>
          <p:cNvPr name="TextBox 7" id="7"/>
          <p:cNvSpPr txBox="true"/>
          <p:nvPr/>
        </p:nvSpPr>
        <p:spPr>
          <a:xfrm rot="0">
            <a:off x="2113452" y="3743916"/>
            <a:ext cx="11205403" cy="5062414"/>
          </a:xfrm>
          <a:prstGeom prst="rect">
            <a:avLst/>
          </a:prstGeom>
        </p:spPr>
        <p:txBody>
          <a:bodyPr anchor="t" rtlCol="false" tIns="0" lIns="0" bIns="0" rIns="0">
            <a:spAutoFit/>
          </a:bodyPr>
          <a:lstStyle/>
          <a:p>
            <a:pPr algn="l" marL="689232" indent="-344616" lvl="1">
              <a:lnSpc>
                <a:spcPts val="4469"/>
              </a:lnSpc>
              <a:buFont typeface="Arial"/>
              <a:buChar char="•"/>
            </a:pPr>
            <a:r>
              <a:rPr lang="en-US" b="true" sz="3192">
                <a:solidFill>
                  <a:srgbClr val="0A152F"/>
                </a:solidFill>
                <a:latin typeface="Poppins Bold"/>
                <a:ea typeface="Poppins Bold"/>
                <a:cs typeface="Poppins Bold"/>
                <a:sym typeface="Poppins Bold"/>
              </a:rPr>
              <a:t>Single Site Verification (SSV): Evaluates a specific cell tower</a:t>
            </a:r>
          </a:p>
          <a:p>
            <a:pPr algn="l" marL="689232" indent="-344616" lvl="1">
              <a:lnSpc>
                <a:spcPts val="4469"/>
              </a:lnSpc>
              <a:buFont typeface="Arial"/>
              <a:buChar char="•"/>
            </a:pPr>
            <a:r>
              <a:rPr lang="en-US" b="true" sz="3192">
                <a:solidFill>
                  <a:srgbClr val="0A152F"/>
                </a:solidFill>
                <a:latin typeface="Poppins Bold"/>
                <a:ea typeface="Poppins Bold"/>
                <a:cs typeface="Poppins Bold"/>
                <a:sym typeface="Poppins Bold"/>
              </a:rPr>
              <a:t> Cluster Testing: Assesses a group of sites for coverage and handover</a:t>
            </a:r>
          </a:p>
          <a:p>
            <a:pPr algn="l" marL="689232" indent="-344616" lvl="1">
              <a:lnSpc>
                <a:spcPts val="4469"/>
              </a:lnSpc>
              <a:buFont typeface="Arial"/>
              <a:buChar char="•"/>
            </a:pPr>
            <a:r>
              <a:rPr lang="en-US" b="true" sz="3192">
                <a:solidFill>
                  <a:srgbClr val="0A152F"/>
                </a:solidFill>
                <a:latin typeface="Poppins Bold"/>
                <a:ea typeface="Poppins Bold"/>
                <a:cs typeface="Poppins Bold"/>
                <a:sym typeface="Poppins Bold"/>
              </a:rPr>
              <a:t> Benchmark Testing: Compares performance of multiple operators</a:t>
            </a:r>
          </a:p>
          <a:p>
            <a:pPr algn="l" marL="689232" indent="-344616" lvl="1">
              <a:lnSpc>
                <a:spcPts val="4469"/>
              </a:lnSpc>
              <a:buFont typeface="Arial"/>
              <a:buChar char="•"/>
            </a:pPr>
            <a:r>
              <a:rPr lang="en-US" b="true" sz="3192">
                <a:solidFill>
                  <a:srgbClr val="0A152F"/>
                </a:solidFill>
                <a:latin typeface="Poppins Bold"/>
                <a:ea typeface="Poppins Bold"/>
                <a:cs typeface="Poppins Bold"/>
                <a:sym typeface="Poppins Bold"/>
              </a:rPr>
              <a:t> Special Event Testing: Tests network during high-demand events</a:t>
            </a:r>
          </a:p>
          <a:p>
            <a:pPr algn="l">
              <a:lnSpc>
                <a:spcPts val="4469"/>
              </a:lnSpc>
            </a:pP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grpSp>
        <p:nvGrpSpPr>
          <p:cNvPr name="Group 3" id="3"/>
          <p:cNvGrpSpPr/>
          <p:nvPr/>
        </p:nvGrpSpPr>
        <p:grpSpPr>
          <a:xfrm rot="0">
            <a:off x="2470068" y="1809736"/>
            <a:ext cx="15252864" cy="6667528"/>
            <a:chOff x="0" y="0"/>
            <a:chExt cx="4017215" cy="1756057"/>
          </a:xfrm>
        </p:grpSpPr>
        <p:sp>
          <p:nvSpPr>
            <p:cNvPr name="Freeform 4" id="4"/>
            <p:cNvSpPr/>
            <p:nvPr/>
          </p:nvSpPr>
          <p:spPr>
            <a:xfrm flipH="false" flipV="false" rot="0">
              <a:off x="0" y="0"/>
              <a:ext cx="4017215" cy="1756057"/>
            </a:xfrm>
            <a:custGeom>
              <a:avLst/>
              <a:gdLst/>
              <a:ahLst/>
              <a:cxnLst/>
              <a:rect r="r" b="b" t="t" l="l"/>
              <a:pathLst>
                <a:path h="1756057" w="4017215">
                  <a:moveTo>
                    <a:pt x="25886" y="0"/>
                  </a:moveTo>
                  <a:lnTo>
                    <a:pt x="3991329" y="0"/>
                  </a:lnTo>
                  <a:cubicBezTo>
                    <a:pt x="3998195" y="0"/>
                    <a:pt x="4004779" y="2727"/>
                    <a:pt x="4009634" y="7582"/>
                  </a:cubicBezTo>
                  <a:cubicBezTo>
                    <a:pt x="4014488" y="12436"/>
                    <a:pt x="4017215" y="19021"/>
                    <a:pt x="4017215" y="25886"/>
                  </a:cubicBezTo>
                  <a:lnTo>
                    <a:pt x="4017215" y="1730170"/>
                  </a:lnTo>
                  <a:cubicBezTo>
                    <a:pt x="4017215" y="1737036"/>
                    <a:pt x="4014488" y="1743620"/>
                    <a:pt x="4009634" y="1748475"/>
                  </a:cubicBezTo>
                  <a:cubicBezTo>
                    <a:pt x="4004779" y="1753329"/>
                    <a:pt x="3998195" y="1756057"/>
                    <a:pt x="3991329" y="1756057"/>
                  </a:cubicBezTo>
                  <a:lnTo>
                    <a:pt x="25886" y="1756057"/>
                  </a:lnTo>
                  <a:cubicBezTo>
                    <a:pt x="19021" y="1756057"/>
                    <a:pt x="12436" y="1753329"/>
                    <a:pt x="7582" y="1748475"/>
                  </a:cubicBezTo>
                  <a:cubicBezTo>
                    <a:pt x="2727" y="1743620"/>
                    <a:pt x="0" y="1737036"/>
                    <a:pt x="0" y="1730170"/>
                  </a:cubicBezTo>
                  <a:lnTo>
                    <a:pt x="0" y="25886"/>
                  </a:lnTo>
                  <a:cubicBezTo>
                    <a:pt x="0" y="19021"/>
                    <a:pt x="2727" y="12436"/>
                    <a:pt x="7582" y="7582"/>
                  </a:cubicBezTo>
                  <a:cubicBezTo>
                    <a:pt x="12436" y="2727"/>
                    <a:pt x="19021" y="0"/>
                    <a:pt x="25886" y="0"/>
                  </a:cubicBezTo>
                  <a:close/>
                </a:path>
              </a:pathLst>
            </a:custGeom>
            <a:solidFill>
              <a:srgbClr val="FFFFFF">
                <a:alpha val="74902"/>
              </a:srgbClr>
            </a:solidFill>
          </p:spPr>
        </p:sp>
        <p:sp>
          <p:nvSpPr>
            <p:cNvPr name="TextBox 5" id="5"/>
            <p:cNvSpPr txBox="true"/>
            <p:nvPr/>
          </p:nvSpPr>
          <p:spPr>
            <a:xfrm>
              <a:off x="0" y="-57150"/>
              <a:ext cx="4017215" cy="1813207"/>
            </a:xfrm>
            <a:prstGeom prst="rect">
              <a:avLst/>
            </a:prstGeom>
          </p:spPr>
          <p:txBody>
            <a:bodyPr anchor="ctr" rtlCol="false" tIns="50800" lIns="50800" bIns="50800" rIns="50800"/>
            <a:lstStyle/>
            <a:p>
              <a:pPr algn="ctr">
                <a:lnSpc>
                  <a:spcPts val="2659"/>
                </a:lnSpc>
                <a:spcBef>
                  <a:spcPct val="0"/>
                </a:spcBef>
              </a:pPr>
            </a:p>
          </p:txBody>
        </p:sp>
      </p:grpSp>
      <p:sp>
        <p:nvSpPr>
          <p:cNvPr name="TextBox 6" id="6"/>
          <p:cNvSpPr txBox="true"/>
          <p:nvPr/>
        </p:nvSpPr>
        <p:spPr>
          <a:xfrm rot="0">
            <a:off x="2470068" y="2236796"/>
            <a:ext cx="14789232" cy="1177913"/>
          </a:xfrm>
          <a:prstGeom prst="rect">
            <a:avLst/>
          </a:prstGeom>
        </p:spPr>
        <p:txBody>
          <a:bodyPr anchor="t" rtlCol="false" tIns="0" lIns="0" bIns="0" rIns="0">
            <a:spAutoFit/>
          </a:bodyPr>
          <a:lstStyle/>
          <a:p>
            <a:pPr algn="ctr">
              <a:lnSpc>
                <a:spcPts val="9100"/>
              </a:lnSpc>
            </a:pPr>
            <a:r>
              <a:rPr lang="en-US" b="true" sz="6500">
                <a:solidFill>
                  <a:srgbClr val="0A152F"/>
                </a:solidFill>
                <a:latin typeface="Poppins Bold"/>
                <a:ea typeface="Poppins Bold"/>
                <a:cs typeface="Poppins Bold"/>
                <a:sym typeface="Poppins Bold"/>
              </a:rPr>
              <a:t>EQUIPMENT USED</a:t>
            </a:r>
          </a:p>
        </p:txBody>
      </p:sp>
      <p:sp>
        <p:nvSpPr>
          <p:cNvPr name="TextBox 7" id="7"/>
          <p:cNvSpPr txBox="true"/>
          <p:nvPr/>
        </p:nvSpPr>
        <p:spPr>
          <a:xfrm rot="0">
            <a:off x="3448575" y="5048250"/>
            <a:ext cx="11390851" cy="2225896"/>
          </a:xfrm>
          <a:prstGeom prst="rect">
            <a:avLst/>
          </a:prstGeom>
        </p:spPr>
        <p:txBody>
          <a:bodyPr anchor="t" rtlCol="false" tIns="0" lIns="0" bIns="0" rIns="0">
            <a:spAutoFit/>
          </a:bodyPr>
          <a:lstStyle/>
          <a:p>
            <a:pPr algn="l" marL="672813" indent="-336406" lvl="1">
              <a:lnSpc>
                <a:spcPts val="4362"/>
              </a:lnSpc>
              <a:buFont typeface="Arial"/>
              <a:buChar char="•"/>
            </a:pPr>
            <a:r>
              <a:rPr lang="en-US" b="true" sz="3116">
                <a:solidFill>
                  <a:srgbClr val="0A152F"/>
                </a:solidFill>
                <a:latin typeface="Poppins Bold"/>
                <a:ea typeface="Poppins Bold"/>
                <a:cs typeface="Poppins Bold"/>
                <a:sym typeface="Poppins Bold"/>
              </a:rPr>
              <a:t>Drive Test Tools: Laptops, smartphones, GPS devices</a:t>
            </a:r>
          </a:p>
          <a:p>
            <a:pPr algn="l" marL="672813" indent="-336406" lvl="1">
              <a:lnSpc>
                <a:spcPts val="4362"/>
              </a:lnSpc>
              <a:buFont typeface="Arial"/>
              <a:buChar char="•"/>
            </a:pPr>
            <a:r>
              <a:rPr lang="en-US" b="true" sz="3116">
                <a:solidFill>
                  <a:srgbClr val="0A152F"/>
                </a:solidFill>
                <a:latin typeface="Poppins Bold"/>
                <a:ea typeface="Poppins Bold"/>
                <a:cs typeface="Poppins Bold"/>
                <a:sym typeface="Poppins Bold"/>
              </a:rPr>
              <a:t>Software: TEMS, Nemo Outdoor, Actix Analyzer</a:t>
            </a:r>
          </a:p>
          <a:p>
            <a:pPr algn="l" marL="672813" indent="-336406" lvl="1">
              <a:lnSpc>
                <a:spcPts val="4362"/>
              </a:lnSpc>
              <a:buFont typeface="Arial"/>
              <a:buChar char="•"/>
            </a:pPr>
            <a:r>
              <a:rPr lang="en-US" b="true" sz="3116">
                <a:solidFill>
                  <a:srgbClr val="0A152F"/>
                </a:solidFill>
                <a:latin typeface="Poppins Bold"/>
                <a:ea typeface="Poppins Bold"/>
                <a:cs typeface="Poppins Bold"/>
                <a:sym typeface="Poppins Bold"/>
              </a:rPr>
              <a:t>Hardware: Antennas, data cables, power banks</a:t>
            </a:r>
          </a:p>
          <a:p>
            <a:pPr algn="l">
              <a:lnSpc>
                <a:spcPts val="4362"/>
              </a:lnSpc>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sp>
        <p:nvSpPr>
          <p:cNvPr name="TextBox 3" id="3"/>
          <p:cNvSpPr txBox="true"/>
          <p:nvPr/>
        </p:nvSpPr>
        <p:spPr>
          <a:xfrm rot="0">
            <a:off x="669385" y="1756639"/>
            <a:ext cx="16949231" cy="1356935"/>
          </a:xfrm>
          <a:prstGeom prst="rect">
            <a:avLst/>
          </a:prstGeom>
        </p:spPr>
        <p:txBody>
          <a:bodyPr anchor="t" rtlCol="false" tIns="0" lIns="0" bIns="0" rIns="0">
            <a:spAutoFit/>
          </a:bodyPr>
          <a:lstStyle/>
          <a:p>
            <a:pPr algn="l">
              <a:lnSpc>
                <a:spcPts val="10596"/>
              </a:lnSpc>
            </a:pPr>
            <a:r>
              <a:rPr lang="en-US" sz="7568" b="true">
                <a:solidFill>
                  <a:srgbClr val="FFFFFF"/>
                </a:solidFill>
                <a:latin typeface="Poppins Bold"/>
                <a:ea typeface="Poppins Bold"/>
                <a:cs typeface="Poppins Bold"/>
                <a:sym typeface="Poppins Bold"/>
              </a:rPr>
              <a:t>WHAT IS NETWORK OPTIMIZATION?</a:t>
            </a:r>
          </a:p>
        </p:txBody>
      </p:sp>
      <p:grpSp>
        <p:nvGrpSpPr>
          <p:cNvPr name="Group 4" id="4"/>
          <p:cNvGrpSpPr/>
          <p:nvPr/>
        </p:nvGrpSpPr>
        <p:grpSpPr>
          <a:xfrm rot="0">
            <a:off x="1338769" y="4169265"/>
            <a:ext cx="14497997" cy="3791285"/>
            <a:chOff x="0" y="0"/>
            <a:chExt cx="4690240" cy="1226517"/>
          </a:xfrm>
        </p:grpSpPr>
        <p:sp>
          <p:nvSpPr>
            <p:cNvPr name="Freeform 5" id="5"/>
            <p:cNvSpPr/>
            <p:nvPr/>
          </p:nvSpPr>
          <p:spPr>
            <a:xfrm flipH="false" flipV="false" rot="0">
              <a:off x="0" y="0"/>
              <a:ext cx="4690240" cy="1226517"/>
            </a:xfrm>
            <a:custGeom>
              <a:avLst/>
              <a:gdLst/>
              <a:ahLst/>
              <a:cxnLst/>
              <a:rect r="r" b="b" t="t" l="l"/>
              <a:pathLst>
                <a:path h="1226517" w="4690240">
                  <a:moveTo>
                    <a:pt x="27234" y="0"/>
                  </a:moveTo>
                  <a:lnTo>
                    <a:pt x="4663006" y="0"/>
                  </a:lnTo>
                  <a:cubicBezTo>
                    <a:pt x="4670229" y="0"/>
                    <a:pt x="4677156" y="2869"/>
                    <a:pt x="4682264" y="7977"/>
                  </a:cubicBezTo>
                  <a:cubicBezTo>
                    <a:pt x="4687371" y="13084"/>
                    <a:pt x="4690240" y="20011"/>
                    <a:pt x="4690240" y="27234"/>
                  </a:cubicBezTo>
                  <a:lnTo>
                    <a:pt x="4690240" y="1199283"/>
                  </a:lnTo>
                  <a:cubicBezTo>
                    <a:pt x="4690240" y="1214324"/>
                    <a:pt x="4678047" y="1226517"/>
                    <a:pt x="4663006" y="1226517"/>
                  </a:cubicBezTo>
                  <a:lnTo>
                    <a:pt x="27234" y="1226517"/>
                  </a:lnTo>
                  <a:cubicBezTo>
                    <a:pt x="20011" y="1226517"/>
                    <a:pt x="13084" y="1223647"/>
                    <a:pt x="7977" y="1218540"/>
                  </a:cubicBezTo>
                  <a:cubicBezTo>
                    <a:pt x="2869" y="1213433"/>
                    <a:pt x="0" y="1206506"/>
                    <a:pt x="0" y="1199283"/>
                  </a:cubicBezTo>
                  <a:lnTo>
                    <a:pt x="0" y="27234"/>
                  </a:lnTo>
                  <a:cubicBezTo>
                    <a:pt x="0" y="20011"/>
                    <a:pt x="2869" y="13084"/>
                    <a:pt x="7977" y="7977"/>
                  </a:cubicBezTo>
                  <a:cubicBezTo>
                    <a:pt x="13084" y="2869"/>
                    <a:pt x="20011" y="0"/>
                    <a:pt x="27234" y="0"/>
                  </a:cubicBezTo>
                  <a:close/>
                </a:path>
              </a:pathLst>
            </a:custGeom>
            <a:solidFill>
              <a:srgbClr val="FFFFFF">
                <a:alpha val="74902"/>
              </a:srgbClr>
            </a:solidFill>
          </p:spPr>
        </p:sp>
        <p:sp>
          <p:nvSpPr>
            <p:cNvPr name="TextBox 6" id="6"/>
            <p:cNvSpPr txBox="true"/>
            <p:nvPr/>
          </p:nvSpPr>
          <p:spPr>
            <a:xfrm>
              <a:off x="0" y="-57150"/>
              <a:ext cx="4690240" cy="1283667"/>
            </a:xfrm>
            <a:prstGeom prst="rect">
              <a:avLst/>
            </a:prstGeom>
          </p:spPr>
          <p:txBody>
            <a:bodyPr anchor="ctr" rtlCol="false" tIns="50800" lIns="50800" bIns="50800" rIns="50800"/>
            <a:lstStyle/>
            <a:p>
              <a:pPr algn="ctr">
                <a:lnSpc>
                  <a:spcPts val="2659"/>
                </a:lnSpc>
                <a:spcBef>
                  <a:spcPct val="0"/>
                </a:spcBef>
              </a:pPr>
            </a:p>
          </p:txBody>
        </p:sp>
      </p:grpSp>
      <p:sp>
        <p:nvSpPr>
          <p:cNvPr name="TextBox 7" id="7"/>
          <p:cNvSpPr txBox="true"/>
          <p:nvPr/>
        </p:nvSpPr>
        <p:spPr>
          <a:xfrm rot="0">
            <a:off x="1927898" y="4637177"/>
            <a:ext cx="10117270" cy="3330980"/>
          </a:xfrm>
          <a:prstGeom prst="rect">
            <a:avLst/>
          </a:prstGeom>
        </p:spPr>
        <p:txBody>
          <a:bodyPr anchor="t" rtlCol="false" tIns="0" lIns="0" bIns="0" rIns="0">
            <a:spAutoFit/>
          </a:bodyPr>
          <a:lstStyle/>
          <a:p>
            <a:pPr algn="l" marL="671249" indent="-335624" lvl="1">
              <a:lnSpc>
                <a:spcPts val="4352"/>
              </a:lnSpc>
              <a:buFont typeface="Arial"/>
              <a:buChar char="•"/>
            </a:pPr>
            <a:r>
              <a:rPr lang="en-US" b="true" sz="3109">
                <a:solidFill>
                  <a:srgbClr val="0A152F"/>
                </a:solidFill>
                <a:latin typeface="Poppins Bold"/>
                <a:ea typeface="Poppins Bold"/>
                <a:cs typeface="Poppins Bold"/>
                <a:sym typeface="Poppins Bold"/>
              </a:rPr>
              <a:t> Improving network performance to meet quality standards</a:t>
            </a:r>
          </a:p>
          <a:p>
            <a:pPr algn="l" marL="671249" indent="-335624" lvl="1">
              <a:lnSpc>
                <a:spcPts val="4352"/>
              </a:lnSpc>
              <a:buFont typeface="Arial"/>
              <a:buChar char="•"/>
            </a:pPr>
            <a:r>
              <a:rPr lang="en-US" b="true" sz="3109">
                <a:solidFill>
                  <a:srgbClr val="0A152F"/>
                </a:solidFill>
                <a:latin typeface="Poppins Bold"/>
                <a:ea typeface="Poppins Bold"/>
                <a:cs typeface="Poppins Bold"/>
                <a:sym typeface="Poppins Bold"/>
              </a:rPr>
              <a:t> Reduces dropped calls and improves download speeds</a:t>
            </a:r>
          </a:p>
          <a:p>
            <a:pPr algn="l" marL="671249" indent="-335624" lvl="1">
              <a:lnSpc>
                <a:spcPts val="4352"/>
              </a:lnSpc>
              <a:buFont typeface="Arial"/>
              <a:buChar char="•"/>
            </a:pPr>
            <a:r>
              <a:rPr lang="en-US" b="true" sz="3109">
                <a:solidFill>
                  <a:srgbClr val="0A152F"/>
                </a:solidFill>
                <a:latin typeface="Poppins Bold"/>
                <a:ea typeface="Poppins Bold"/>
                <a:cs typeface="Poppins Bold"/>
                <a:sym typeface="Poppins Bold"/>
              </a:rPr>
              <a:t>Enhances customer satisfaction</a:t>
            </a:r>
          </a:p>
          <a:p>
            <a:pPr algn="l">
              <a:lnSpc>
                <a:spcPts val="4352"/>
              </a:lnSpc>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grpSp>
        <p:nvGrpSpPr>
          <p:cNvPr name="Group 3" id="3"/>
          <p:cNvGrpSpPr/>
          <p:nvPr/>
        </p:nvGrpSpPr>
        <p:grpSpPr>
          <a:xfrm rot="0">
            <a:off x="1908956" y="1948590"/>
            <a:ext cx="14862783" cy="6870323"/>
            <a:chOff x="0" y="0"/>
            <a:chExt cx="4808252" cy="2222615"/>
          </a:xfrm>
        </p:grpSpPr>
        <p:sp>
          <p:nvSpPr>
            <p:cNvPr name="Freeform 4" id="4"/>
            <p:cNvSpPr/>
            <p:nvPr/>
          </p:nvSpPr>
          <p:spPr>
            <a:xfrm flipH="false" flipV="false" rot="0">
              <a:off x="0" y="0"/>
              <a:ext cx="4808252" cy="2222615"/>
            </a:xfrm>
            <a:custGeom>
              <a:avLst/>
              <a:gdLst/>
              <a:ahLst/>
              <a:cxnLst/>
              <a:rect r="r" b="b" t="t" l="l"/>
              <a:pathLst>
                <a:path h="2222615" w="4808252">
                  <a:moveTo>
                    <a:pt x="26566" y="0"/>
                  </a:moveTo>
                  <a:lnTo>
                    <a:pt x="4781687" y="0"/>
                  </a:lnTo>
                  <a:cubicBezTo>
                    <a:pt x="4788733" y="0"/>
                    <a:pt x="4795489" y="2799"/>
                    <a:pt x="4800471" y="7781"/>
                  </a:cubicBezTo>
                  <a:cubicBezTo>
                    <a:pt x="4805454" y="12763"/>
                    <a:pt x="4808252" y="19520"/>
                    <a:pt x="4808252" y="26566"/>
                  </a:cubicBezTo>
                  <a:lnTo>
                    <a:pt x="4808252" y="2196049"/>
                  </a:lnTo>
                  <a:cubicBezTo>
                    <a:pt x="4808252" y="2203095"/>
                    <a:pt x="4805454" y="2209852"/>
                    <a:pt x="4800471" y="2214834"/>
                  </a:cubicBezTo>
                  <a:cubicBezTo>
                    <a:pt x="4795489" y="2219816"/>
                    <a:pt x="4788733" y="2222615"/>
                    <a:pt x="4781687" y="2222615"/>
                  </a:cubicBezTo>
                  <a:lnTo>
                    <a:pt x="26566" y="2222615"/>
                  </a:lnTo>
                  <a:cubicBezTo>
                    <a:pt x="19520" y="2222615"/>
                    <a:pt x="12763" y="2219816"/>
                    <a:pt x="7781" y="2214834"/>
                  </a:cubicBezTo>
                  <a:cubicBezTo>
                    <a:pt x="2799" y="2209852"/>
                    <a:pt x="0" y="2203095"/>
                    <a:pt x="0" y="2196049"/>
                  </a:cubicBezTo>
                  <a:lnTo>
                    <a:pt x="0" y="26566"/>
                  </a:lnTo>
                  <a:cubicBezTo>
                    <a:pt x="0" y="19520"/>
                    <a:pt x="2799" y="12763"/>
                    <a:pt x="7781" y="7781"/>
                  </a:cubicBezTo>
                  <a:cubicBezTo>
                    <a:pt x="12763" y="2799"/>
                    <a:pt x="19520" y="0"/>
                    <a:pt x="26566" y="0"/>
                  </a:cubicBezTo>
                  <a:close/>
                </a:path>
              </a:pathLst>
            </a:custGeom>
            <a:solidFill>
              <a:srgbClr val="FFFFFF">
                <a:alpha val="74902"/>
              </a:srgbClr>
            </a:solidFill>
          </p:spPr>
        </p:sp>
        <p:sp>
          <p:nvSpPr>
            <p:cNvPr name="TextBox 5" id="5"/>
            <p:cNvSpPr txBox="true"/>
            <p:nvPr/>
          </p:nvSpPr>
          <p:spPr>
            <a:xfrm>
              <a:off x="0" y="-57150"/>
              <a:ext cx="4808252" cy="2279765"/>
            </a:xfrm>
            <a:prstGeom prst="rect">
              <a:avLst/>
            </a:prstGeom>
          </p:spPr>
          <p:txBody>
            <a:bodyPr anchor="ctr" rtlCol="false" tIns="50800" lIns="50800" bIns="50800" rIns="50800"/>
            <a:lstStyle/>
            <a:p>
              <a:pPr algn="ctr">
                <a:lnSpc>
                  <a:spcPts val="2659"/>
                </a:lnSpc>
                <a:spcBef>
                  <a:spcPct val="0"/>
                </a:spcBef>
              </a:pPr>
            </a:p>
          </p:txBody>
        </p:sp>
      </p:grpSp>
      <p:sp>
        <p:nvSpPr>
          <p:cNvPr name="TextBox 6" id="6"/>
          <p:cNvSpPr txBox="true"/>
          <p:nvPr/>
        </p:nvSpPr>
        <p:spPr>
          <a:xfrm rot="0">
            <a:off x="2296496" y="2163859"/>
            <a:ext cx="14221632" cy="843078"/>
          </a:xfrm>
          <a:prstGeom prst="rect">
            <a:avLst/>
          </a:prstGeom>
        </p:spPr>
        <p:txBody>
          <a:bodyPr anchor="t" rtlCol="false" tIns="0" lIns="0" bIns="0" rIns="0">
            <a:spAutoFit/>
          </a:bodyPr>
          <a:lstStyle/>
          <a:p>
            <a:pPr algn="ctr">
              <a:lnSpc>
                <a:spcPts val="6556"/>
              </a:lnSpc>
            </a:pPr>
            <a:r>
              <a:rPr lang="en-US" b="true" sz="4682">
                <a:solidFill>
                  <a:srgbClr val="0A152F"/>
                </a:solidFill>
                <a:latin typeface="Poppins Bold"/>
                <a:ea typeface="Poppins Bold"/>
                <a:cs typeface="Poppins Bold"/>
                <a:sym typeface="Poppins Bold"/>
              </a:rPr>
              <a:t>OPTIMIZATION TECHNIQUES</a:t>
            </a:r>
          </a:p>
        </p:txBody>
      </p:sp>
      <p:sp>
        <p:nvSpPr>
          <p:cNvPr name="TextBox 7" id="7"/>
          <p:cNvSpPr txBox="true"/>
          <p:nvPr/>
        </p:nvSpPr>
        <p:spPr>
          <a:xfrm rot="0">
            <a:off x="2296496" y="3801558"/>
            <a:ext cx="12779909" cy="4500699"/>
          </a:xfrm>
          <a:prstGeom prst="rect">
            <a:avLst/>
          </a:prstGeom>
        </p:spPr>
        <p:txBody>
          <a:bodyPr anchor="t" rtlCol="false" tIns="0" lIns="0" bIns="0" rIns="0">
            <a:spAutoFit/>
          </a:bodyPr>
          <a:lstStyle/>
          <a:p>
            <a:pPr algn="l" marL="687017" indent="-343509" lvl="1">
              <a:lnSpc>
                <a:spcPts val="4454"/>
              </a:lnSpc>
              <a:buFont typeface="Arial"/>
              <a:buChar char="•"/>
            </a:pPr>
            <a:r>
              <a:rPr lang="en-US" b="true" sz="3182">
                <a:solidFill>
                  <a:srgbClr val="0A152F"/>
                </a:solidFill>
                <a:latin typeface="Poppins Bold"/>
                <a:ea typeface="Poppins Bold"/>
                <a:cs typeface="Poppins Bold"/>
                <a:sym typeface="Poppins Bold"/>
              </a:rPr>
              <a:t>Frequency Planning: Efficient allocation of spectrum</a:t>
            </a:r>
          </a:p>
          <a:p>
            <a:pPr algn="l" marL="687017" indent="-343509" lvl="1">
              <a:lnSpc>
                <a:spcPts val="4454"/>
              </a:lnSpc>
              <a:buFont typeface="Arial"/>
              <a:buChar char="•"/>
            </a:pPr>
            <a:r>
              <a:rPr lang="en-US" b="true" sz="3182">
                <a:solidFill>
                  <a:srgbClr val="0A152F"/>
                </a:solidFill>
                <a:latin typeface="Poppins Bold"/>
                <a:ea typeface="Poppins Bold"/>
                <a:cs typeface="Poppins Bold"/>
                <a:sym typeface="Poppins Bold"/>
              </a:rPr>
              <a:t>Parameter Optimization: Adjusting handover thresholds, power levels</a:t>
            </a:r>
          </a:p>
          <a:p>
            <a:pPr algn="l" marL="687017" indent="-343509" lvl="1">
              <a:lnSpc>
                <a:spcPts val="4454"/>
              </a:lnSpc>
              <a:buFont typeface="Arial"/>
              <a:buChar char="•"/>
            </a:pPr>
            <a:r>
              <a:rPr lang="en-US" b="true" sz="3182">
                <a:solidFill>
                  <a:srgbClr val="0A152F"/>
                </a:solidFill>
                <a:latin typeface="Poppins Bold"/>
                <a:ea typeface="Poppins Bold"/>
                <a:cs typeface="Poppins Bold"/>
                <a:sym typeface="Poppins Bold"/>
              </a:rPr>
              <a:t>Capacity Management: Adding hardware or reallocating resources</a:t>
            </a:r>
          </a:p>
          <a:p>
            <a:pPr algn="l" marL="687017" indent="-343509" lvl="1">
              <a:lnSpc>
                <a:spcPts val="4454"/>
              </a:lnSpc>
              <a:buFont typeface="Arial"/>
              <a:buChar char="•"/>
            </a:pPr>
            <a:r>
              <a:rPr lang="en-US" b="true" sz="3182">
                <a:solidFill>
                  <a:srgbClr val="0A152F"/>
                </a:solidFill>
                <a:latin typeface="Poppins Bold"/>
                <a:ea typeface="Poppins Bold"/>
                <a:cs typeface="Poppins Bold"/>
                <a:sym typeface="Poppins Bold"/>
              </a:rPr>
              <a:t> Interference Mitigation: Using filters and spectrum management tools</a:t>
            </a:r>
          </a:p>
          <a:p>
            <a:pPr algn="l">
              <a:lnSpc>
                <a:spcPts val="4454"/>
              </a:lnSpc>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grpSp>
        <p:nvGrpSpPr>
          <p:cNvPr name="Group 3" id="3"/>
          <p:cNvGrpSpPr/>
          <p:nvPr/>
        </p:nvGrpSpPr>
        <p:grpSpPr>
          <a:xfrm rot="0">
            <a:off x="1908956" y="1948590"/>
            <a:ext cx="13602960" cy="6870323"/>
            <a:chOff x="0" y="0"/>
            <a:chExt cx="4400688" cy="2222615"/>
          </a:xfrm>
        </p:grpSpPr>
        <p:sp>
          <p:nvSpPr>
            <p:cNvPr name="Freeform 4" id="4"/>
            <p:cNvSpPr/>
            <p:nvPr/>
          </p:nvSpPr>
          <p:spPr>
            <a:xfrm flipH="false" flipV="false" rot="0">
              <a:off x="0" y="0"/>
              <a:ext cx="4400688" cy="2222615"/>
            </a:xfrm>
            <a:custGeom>
              <a:avLst/>
              <a:gdLst/>
              <a:ahLst/>
              <a:cxnLst/>
              <a:rect r="r" b="b" t="t" l="l"/>
              <a:pathLst>
                <a:path h="2222615" w="4400688">
                  <a:moveTo>
                    <a:pt x="29026" y="0"/>
                  </a:moveTo>
                  <a:lnTo>
                    <a:pt x="4371662" y="0"/>
                  </a:lnTo>
                  <a:cubicBezTo>
                    <a:pt x="4387692" y="0"/>
                    <a:pt x="4400688" y="12995"/>
                    <a:pt x="4400688" y="29026"/>
                  </a:cubicBezTo>
                  <a:lnTo>
                    <a:pt x="4400688" y="2193589"/>
                  </a:lnTo>
                  <a:cubicBezTo>
                    <a:pt x="4400688" y="2209620"/>
                    <a:pt x="4387692" y="2222615"/>
                    <a:pt x="4371662" y="2222615"/>
                  </a:cubicBezTo>
                  <a:lnTo>
                    <a:pt x="29026" y="2222615"/>
                  </a:lnTo>
                  <a:cubicBezTo>
                    <a:pt x="12995" y="2222615"/>
                    <a:pt x="0" y="2209620"/>
                    <a:pt x="0" y="2193589"/>
                  </a:cubicBezTo>
                  <a:lnTo>
                    <a:pt x="0" y="29026"/>
                  </a:lnTo>
                  <a:cubicBezTo>
                    <a:pt x="0" y="12995"/>
                    <a:pt x="12995" y="0"/>
                    <a:pt x="29026" y="0"/>
                  </a:cubicBezTo>
                  <a:close/>
                </a:path>
              </a:pathLst>
            </a:custGeom>
            <a:solidFill>
              <a:srgbClr val="FFFFFF">
                <a:alpha val="74902"/>
              </a:srgbClr>
            </a:solidFill>
          </p:spPr>
        </p:sp>
        <p:sp>
          <p:nvSpPr>
            <p:cNvPr name="TextBox 5" id="5"/>
            <p:cNvSpPr txBox="true"/>
            <p:nvPr/>
          </p:nvSpPr>
          <p:spPr>
            <a:xfrm>
              <a:off x="0" y="-57150"/>
              <a:ext cx="4400688" cy="2279765"/>
            </a:xfrm>
            <a:prstGeom prst="rect">
              <a:avLst/>
            </a:prstGeom>
          </p:spPr>
          <p:txBody>
            <a:bodyPr anchor="ctr" rtlCol="false" tIns="50800" lIns="50800" bIns="50800" rIns="50800"/>
            <a:lstStyle/>
            <a:p>
              <a:pPr algn="ctr">
                <a:lnSpc>
                  <a:spcPts val="2659"/>
                </a:lnSpc>
                <a:spcBef>
                  <a:spcPct val="0"/>
                </a:spcBef>
              </a:pPr>
            </a:p>
          </p:txBody>
        </p:sp>
      </p:grpSp>
      <p:sp>
        <p:nvSpPr>
          <p:cNvPr name="TextBox 6" id="6"/>
          <p:cNvSpPr txBox="true"/>
          <p:nvPr/>
        </p:nvSpPr>
        <p:spPr>
          <a:xfrm rot="0">
            <a:off x="2391184" y="2114028"/>
            <a:ext cx="13120733" cy="1893675"/>
          </a:xfrm>
          <a:prstGeom prst="rect">
            <a:avLst/>
          </a:prstGeom>
        </p:spPr>
        <p:txBody>
          <a:bodyPr anchor="t" rtlCol="false" tIns="0" lIns="0" bIns="0" rIns="0">
            <a:spAutoFit/>
          </a:bodyPr>
          <a:lstStyle/>
          <a:p>
            <a:pPr algn="l">
              <a:lnSpc>
                <a:spcPts val="7238"/>
              </a:lnSpc>
            </a:pPr>
            <a:r>
              <a:rPr lang="en-US" b="true" sz="6082">
                <a:solidFill>
                  <a:srgbClr val="0A152F"/>
                </a:solidFill>
                <a:latin typeface="Poppins Bold"/>
                <a:ea typeface="Poppins Bold"/>
                <a:cs typeface="Poppins Bold"/>
                <a:sym typeface="Poppins Bold"/>
              </a:rPr>
              <a:t>CHALLENGES IN DRIVE TEST &amp; OPTIMIZATION</a:t>
            </a:r>
          </a:p>
        </p:txBody>
      </p:sp>
      <p:sp>
        <p:nvSpPr>
          <p:cNvPr name="TextBox 7" id="7"/>
          <p:cNvSpPr txBox="true"/>
          <p:nvPr/>
        </p:nvSpPr>
        <p:spPr>
          <a:xfrm rot="0">
            <a:off x="2346622" y="4804889"/>
            <a:ext cx="10529552" cy="2767746"/>
          </a:xfrm>
          <a:prstGeom prst="rect">
            <a:avLst/>
          </a:prstGeom>
        </p:spPr>
        <p:txBody>
          <a:bodyPr anchor="t" rtlCol="false" tIns="0" lIns="0" bIns="0" rIns="0">
            <a:spAutoFit/>
          </a:bodyPr>
          <a:lstStyle/>
          <a:p>
            <a:pPr algn="l" marL="681946" indent="-340973" lvl="1">
              <a:lnSpc>
                <a:spcPts val="4422"/>
              </a:lnSpc>
              <a:buFont typeface="Arial"/>
              <a:buChar char="•"/>
            </a:pPr>
            <a:r>
              <a:rPr lang="en-US" b="true" sz="3158">
                <a:solidFill>
                  <a:srgbClr val="0A152F"/>
                </a:solidFill>
                <a:latin typeface="Poppins Bold"/>
                <a:ea typeface="Poppins Bold"/>
                <a:cs typeface="Poppins Bold"/>
                <a:sym typeface="Poppins Bold"/>
              </a:rPr>
              <a:t>High costs of equipment and manpower</a:t>
            </a:r>
          </a:p>
          <a:p>
            <a:pPr algn="l" marL="681946" indent="-340973" lvl="1">
              <a:lnSpc>
                <a:spcPts val="4422"/>
              </a:lnSpc>
              <a:buFont typeface="Arial"/>
              <a:buChar char="•"/>
            </a:pPr>
            <a:r>
              <a:rPr lang="en-US" b="true" sz="3158">
                <a:solidFill>
                  <a:srgbClr val="0A152F"/>
                </a:solidFill>
                <a:latin typeface="Poppins Bold"/>
                <a:ea typeface="Poppins Bold"/>
                <a:cs typeface="Poppins Bold"/>
                <a:sym typeface="Poppins Bold"/>
              </a:rPr>
              <a:t> Variability in results due to environmental factors</a:t>
            </a:r>
          </a:p>
          <a:p>
            <a:pPr algn="l" marL="681946" indent="-340973" lvl="1">
              <a:lnSpc>
                <a:spcPts val="4422"/>
              </a:lnSpc>
              <a:buFont typeface="Arial"/>
              <a:buChar char="•"/>
            </a:pPr>
            <a:r>
              <a:rPr lang="en-US" b="true" sz="3158">
                <a:solidFill>
                  <a:srgbClr val="0A152F"/>
                </a:solidFill>
                <a:latin typeface="Poppins Bold"/>
                <a:ea typeface="Poppins Bold"/>
                <a:cs typeface="Poppins Bold"/>
                <a:sym typeface="Poppins Bold"/>
              </a:rPr>
              <a:t>Balancing optimization with cost constraints</a:t>
            </a:r>
          </a:p>
          <a:p>
            <a:pPr algn="l">
              <a:lnSpc>
                <a:spcPts val="4422"/>
              </a:lnSpc>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grpSp>
        <p:nvGrpSpPr>
          <p:cNvPr name="Group 3" id="3"/>
          <p:cNvGrpSpPr/>
          <p:nvPr/>
        </p:nvGrpSpPr>
        <p:grpSpPr>
          <a:xfrm rot="0">
            <a:off x="745455" y="0"/>
            <a:ext cx="16943629" cy="9691687"/>
            <a:chOff x="0" y="0"/>
            <a:chExt cx="5481426" cy="3135353"/>
          </a:xfrm>
        </p:grpSpPr>
        <p:sp>
          <p:nvSpPr>
            <p:cNvPr name="Freeform 4" id="4"/>
            <p:cNvSpPr/>
            <p:nvPr/>
          </p:nvSpPr>
          <p:spPr>
            <a:xfrm flipH="false" flipV="false" rot="0">
              <a:off x="0" y="0"/>
              <a:ext cx="5481426" cy="3135353"/>
            </a:xfrm>
            <a:custGeom>
              <a:avLst/>
              <a:gdLst/>
              <a:ahLst/>
              <a:cxnLst/>
              <a:rect r="r" b="b" t="t" l="l"/>
              <a:pathLst>
                <a:path h="3135353" w="5481426">
                  <a:moveTo>
                    <a:pt x="23303" y="0"/>
                  </a:moveTo>
                  <a:lnTo>
                    <a:pt x="5458123" y="0"/>
                  </a:lnTo>
                  <a:cubicBezTo>
                    <a:pt x="5470993" y="0"/>
                    <a:pt x="5481426" y="10433"/>
                    <a:pt x="5481426" y="23303"/>
                  </a:cubicBezTo>
                  <a:lnTo>
                    <a:pt x="5481426" y="3112050"/>
                  </a:lnTo>
                  <a:cubicBezTo>
                    <a:pt x="5481426" y="3124920"/>
                    <a:pt x="5470993" y="3135353"/>
                    <a:pt x="5458123" y="3135353"/>
                  </a:cubicBezTo>
                  <a:lnTo>
                    <a:pt x="23303" y="3135353"/>
                  </a:lnTo>
                  <a:cubicBezTo>
                    <a:pt x="10433" y="3135353"/>
                    <a:pt x="0" y="3124920"/>
                    <a:pt x="0" y="3112050"/>
                  </a:cubicBezTo>
                  <a:lnTo>
                    <a:pt x="0" y="23303"/>
                  </a:lnTo>
                  <a:cubicBezTo>
                    <a:pt x="0" y="10433"/>
                    <a:pt x="10433" y="0"/>
                    <a:pt x="23303" y="0"/>
                  </a:cubicBezTo>
                  <a:close/>
                </a:path>
              </a:pathLst>
            </a:custGeom>
            <a:solidFill>
              <a:srgbClr val="FFFFFF">
                <a:alpha val="74902"/>
              </a:srgbClr>
            </a:solidFill>
          </p:spPr>
        </p:sp>
        <p:sp>
          <p:nvSpPr>
            <p:cNvPr name="TextBox 5" id="5"/>
            <p:cNvSpPr txBox="true"/>
            <p:nvPr/>
          </p:nvSpPr>
          <p:spPr>
            <a:xfrm>
              <a:off x="0" y="-57150"/>
              <a:ext cx="5481426" cy="3192503"/>
            </a:xfrm>
            <a:prstGeom prst="rect">
              <a:avLst/>
            </a:prstGeom>
          </p:spPr>
          <p:txBody>
            <a:bodyPr anchor="ctr" rtlCol="false" tIns="50800" lIns="50800" bIns="50800" rIns="50800"/>
            <a:lstStyle/>
            <a:p>
              <a:pPr algn="ctr">
                <a:lnSpc>
                  <a:spcPts val="2659"/>
                </a:lnSpc>
                <a:spcBef>
                  <a:spcPct val="0"/>
                </a:spcBef>
              </a:pPr>
            </a:p>
          </p:txBody>
        </p:sp>
      </p:grpSp>
      <p:sp>
        <p:nvSpPr>
          <p:cNvPr name="TextBox 6" id="6"/>
          <p:cNvSpPr txBox="true"/>
          <p:nvPr/>
        </p:nvSpPr>
        <p:spPr>
          <a:xfrm rot="0">
            <a:off x="4777003" y="-180975"/>
            <a:ext cx="9085687" cy="1102793"/>
          </a:xfrm>
          <a:prstGeom prst="rect">
            <a:avLst/>
          </a:prstGeom>
        </p:spPr>
        <p:txBody>
          <a:bodyPr anchor="t" rtlCol="false" tIns="0" lIns="0" bIns="0" rIns="0">
            <a:spAutoFit/>
          </a:bodyPr>
          <a:lstStyle/>
          <a:p>
            <a:pPr algn="ctr">
              <a:lnSpc>
                <a:spcPts val="8516"/>
              </a:lnSpc>
            </a:pPr>
            <a:r>
              <a:rPr lang="en-US" b="true" sz="6082">
                <a:solidFill>
                  <a:srgbClr val="0A152F"/>
                </a:solidFill>
                <a:latin typeface="Poppins Bold"/>
                <a:ea typeface="Poppins Bold"/>
                <a:cs typeface="Poppins Bold"/>
                <a:sym typeface="Poppins Bold"/>
              </a:rPr>
              <a:t>SOLUTIONS</a:t>
            </a:r>
          </a:p>
        </p:txBody>
      </p:sp>
      <p:sp>
        <p:nvSpPr>
          <p:cNvPr name="TextBox 7" id="7"/>
          <p:cNvSpPr txBox="true"/>
          <p:nvPr/>
        </p:nvSpPr>
        <p:spPr>
          <a:xfrm rot="0">
            <a:off x="745455" y="1200492"/>
            <a:ext cx="16943629" cy="2225896"/>
          </a:xfrm>
          <a:prstGeom prst="rect">
            <a:avLst/>
          </a:prstGeom>
        </p:spPr>
        <p:txBody>
          <a:bodyPr anchor="t" rtlCol="false" tIns="0" lIns="0" bIns="0" rIns="0">
            <a:spAutoFit/>
          </a:bodyPr>
          <a:lstStyle/>
          <a:p>
            <a:pPr algn="l">
              <a:lnSpc>
                <a:spcPts val="4362"/>
              </a:lnSpc>
            </a:pPr>
            <a:r>
              <a:rPr lang="en-US" sz="3116" b="true">
                <a:solidFill>
                  <a:srgbClr val="0A152F"/>
                </a:solidFill>
                <a:latin typeface="Poppins Bold"/>
                <a:ea typeface="Poppins Bold"/>
                <a:cs typeface="Poppins Bold"/>
                <a:sym typeface="Poppins Bold"/>
              </a:rPr>
              <a:t>•Automation of drive testing</a:t>
            </a:r>
          </a:p>
          <a:p>
            <a:pPr algn="l">
              <a:lnSpc>
                <a:spcPts val="4362"/>
              </a:lnSpc>
            </a:pPr>
            <a:r>
              <a:rPr lang="en-US" sz="3116" b="true">
                <a:solidFill>
                  <a:srgbClr val="0A152F"/>
                </a:solidFill>
                <a:latin typeface="Poppins Bold"/>
                <a:ea typeface="Poppins Bold"/>
                <a:cs typeface="Poppins Bold"/>
                <a:sym typeface="Poppins Bold"/>
              </a:rPr>
              <a:t>•• Leveraging AI/ML for predictive optimization</a:t>
            </a:r>
          </a:p>
          <a:p>
            <a:pPr algn="l">
              <a:lnSpc>
                <a:spcPts val="4362"/>
              </a:lnSpc>
            </a:pPr>
            <a:r>
              <a:rPr lang="en-US" sz="3116" b="true">
                <a:solidFill>
                  <a:srgbClr val="0A152F"/>
                </a:solidFill>
                <a:latin typeface="Poppins Bold"/>
                <a:ea typeface="Poppins Bold"/>
                <a:cs typeface="Poppins Bold"/>
                <a:sym typeface="Poppins Bold"/>
              </a:rPr>
              <a:t>•• Using cloud-based tools for faster data processing</a:t>
            </a:r>
          </a:p>
          <a:p>
            <a:pPr algn="l">
              <a:lnSpc>
                <a:spcPts val="4362"/>
              </a:lnSpc>
            </a:pP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814" r="0" b="-814"/>
            </a:stretch>
          </a:blipFill>
        </p:spPr>
      </p:sp>
      <p:grpSp>
        <p:nvGrpSpPr>
          <p:cNvPr name="Group 3" id="3"/>
          <p:cNvGrpSpPr/>
          <p:nvPr/>
        </p:nvGrpSpPr>
        <p:grpSpPr>
          <a:xfrm rot="0">
            <a:off x="1908956" y="1948590"/>
            <a:ext cx="14862783" cy="8037255"/>
            <a:chOff x="0" y="0"/>
            <a:chExt cx="4808252" cy="2600129"/>
          </a:xfrm>
        </p:grpSpPr>
        <p:sp>
          <p:nvSpPr>
            <p:cNvPr name="Freeform 4" id="4"/>
            <p:cNvSpPr/>
            <p:nvPr/>
          </p:nvSpPr>
          <p:spPr>
            <a:xfrm flipH="false" flipV="false" rot="0">
              <a:off x="0" y="0"/>
              <a:ext cx="4808252" cy="2600129"/>
            </a:xfrm>
            <a:custGeom>
              <a:avLst/>
              <a:gdLst/>
              <a:ahLst/>
              <a:cxnLst/>
              <a:rect r="r" b="b" t="t" l="l"/>
              <a:pathLst>
                <a:path h="2600129" w="4808252">
                  <a:moveTo>
                    <a:pt x="26566" y="0"/>
                  </a:moveTo>
                  <a:lnTo>
                    <a:pt x="4781687" y="0"/>
                  </a:lnTo>
                  <a:cubicBezTo>
                    <a:pt x="4788733" y="0"/>
                    <a:pt x="4795489" y="2799"/>
                    <a:pt x="4800471" y="7781"/>
                  </a:cubicBezTo>
                  <a:cubicBezTo>
                    <a:pt x="4805454" y="12763"/>
                    <a:pt x="4808252" y="19520"/>
                    <a:pt x="4808252" y="26566"/>
                  </a:cubicBezTo>
                  <a:lnTo>
                    <a:pt x="4808252" y="2573563"/>
                  </a:lnTo>
                  <a:cubicBezTo>
                    <a:pt x="4808252" y="2580609"/>
                    <a:pt x="4805454" y="2587366"/>
                    <a:pt x="4800471" y="2592348"/>
                  </a:cubicBezTo>
                  <a:cubicBezTo>
                    <a:pt x="4795489" y="2597330"/>
                    <a:pt x="4788733" y="2600129"/>
                    <a:pt x="4781687" y="2600129"/>
                  </a:cubicBezTo>
                  <a:lnTo>
                    <a:pt x="26566" y="2600129"/>
                  </a:lnTo>
                  <a:cubicBezTo>
                    <a:pt x="19520" y="2600129"/>
                    <a:pt x="12763" y="2597330"/>
                    <a:pt x="7781" y="2592348"/>
                  </a:cubicBezTo>
                  <a:cubicBezTo>
                    <a:pt x="2799" y="2587366"/>
                    <a:pt x="0" y="2580609"/>
                    <a:pt x="0" y="2573563"/>
                  </a:cubicBezTo>
                  <a:lnTo>
                    <a:pt x="0" y="26566"/>
                  </a:lnTo>
                  <a:cubicBezTo>
                    <a:pt x="0" y="19520"/>
                    <a:pt x="2799" y="12763"/>
                    <a:pt x="7781" y="7781"/>
                  </a:cubicBezTo>
                  <a:cubicBezTo>
                    <a:pt x="12763" y="2799"/>
                    <a:pt x="19520" y="0"/>
                    <a:pt x="26566" y="0"/>
                  </a:cubicBezTo>
                  <a:close/>
                </a:path>
              </a:pathLst>
            </a:custGeom>
            <a:solidFill>
              <a:srgbClr val="FFFFFF">
                <a:alpha val="74902"/>
              </a:srgbClr>
            </a:solidFill>
          </p:spPr>
        </p:sp>
        <p:sp>
          <p:nvSpPr>
            <p:cNvPr name="TextBox 5" id="5"/>
            <p:cNvSpPr txBox="true"/>
            <p:nvPr/>
          </p:nvSpPr>
          <p:spPr>
            <a:xfrm>
              <a:off x="0" y="-57150"/>
              <a:ext cx="4808252" cy="2657279"/>
            </a:xfrm>
            <a:prstGeom prst="rect">
              <a:avLst/>
            </a:prstGeom>
          </p:spPr>
          <p:txBody>
            <a:bodyPr anchor="ctr" rtlCol="false" tIns="50800" lIns="50800" bIns="50800" rIns="50800"/>
            <a:lstStyle/>
            <a:p>
              <a:pPr algn="ctr">
                <a:lnSpc>
                  <a:spcPts val="2799"/>
                </a:lnSpc>
                <a:spcBef>
                  <a:spcPct val="0"/>
                </a:spcBef>
              </a:pPr>
            </a:p>
          </p:txBody>
        </p:sp>
      </p:grpSp>
      <p:sp>
        <p:nvSpPr>
          <p:cNvPr name="TextBox 6" id="6"/>
          <p:cNvSpPr txBox="true"/>
          <p:nvPr/>
        </p:nvSpPr>
        <p:spPr>
          <a:xfrm rot="0">
            <a:off x="4601157" y="2116234"/>
            <a:ext cx="9085687" cy="1102667"/>
          </a:xfrm>
          <a:prstGeom prst="rect">
            <a:avLst/>
          </a:prstGeom>
        </p:spPr>
        <p:txBody>
          <a:bodyPr anchor="t" rtlCol="false" tIns="0" lIns="0" bIns="0" rIns="0">
            <a:spAutoFit/>
          </a:bodyPr>
          <a:lstStyle/>
          <a:p>
            <a:pPr algn="ctr">
              <a:lnSpc>
                <a:spcPts val="8516"/>
              </a:lnSpc>
            </a:pPr>
            <a:r>
              <a:rPr lang="en-US" b="true" sz="6082">
                <a:solidFill>
                  <a:srgbClr val="0A152F"/>
                </a:solidFill>
                <a:latin typeface="Poppins Bold"/>
                <a:ea typeface="Poppins Bold"/>
                <a:cs typeface="Poppins Bold"/>
                <a:sym typeface="Poppins Bold"/>
              </a:rPr>
              <a:t>CONCLUSION</a:t>
            </a:r>
          </a:p>
        </p:txBody>
      </p:sp>
      <p:sp>
        <p:nvSpPr>
          <p:cNvPr name="TextBox 7" id="7"/>
          <p:cNvSpPr txBox="true"/>
          <p:nvPr/>
        </p:nvSpPr>
        <p:spPr>
          <a:xfrm rot="0">
            <a:off x="3448575" y="3633031"/>
            <a:ext cx="11390851" cy="6093046"/>
          </a:xfrm>
          <a:prstGeom prst="rect">
            <a:avLst/>
          </a:prstGeom>
        </p:spPr>
        <p:txBody>
          <a:bodyPr anchor="t" rtlCol="false" tIns="0" lIns="0" bIns="0" rIns="0">
            <a:spAutoFit/>
          </a:bodyPr>
          <a:lstStyle/>
          <a:p>
            <a:pPr algn="l" marL="672813" indent="-336406" lvl="1">
              <a:lnSpc>
                <a:spcPts val="4362"/>
              </a:lnSpc>
              <a:buFont typeface="Arial"/>
              <a:buChar char="•"/>
            </a:pPr>
            <a:r>
              <a:rPr lang="en-US" b="true" sz="3116">
                <a:solidFill>
                  <a:srgbClr val="0A152F"/>
                </a:solidFill>
                <a:latin typeface="Poppins Bold"/>
                <a:ea typeface="Poppins Bold"/>
                <a:cs typeface="Poppins Bold"/>
                <a:sym typeface="Poppins Bold"/>
              </a:rPr>
              <a:t>To conclude, drive testing and network optimization are indispensable in maintaining and enhancing the quality of telecommunications networks. By leveraging advanced tools, accurate data analysis, and targeted optimization strategies, we can address challenges, improve user experiences, and ensure robust network performance.</a:t>
            </a:r>
          </a:p>
          <a:p>
            <a:pPr algn="l" marL="672813" indent="-336406" lvl="1">
              <a:lnSpc>
                <a:spcPts val="4362"/>
              </a:lnSpc>
              <a:buFont typeface="Arial"/>
              <a:buChar char="•"/>
            </a:pPr>
            <a:r>
              <a:rPr lang="en-US" b="true" sz="3116">
                <a:solidFill>
                  <a:srgbClr val="0A152F"/>
                </a:solidFill>
                <a:latin typeface="Poppins Bold"/>
                <a:ea typeface="Poppins Bold"/>
                <a:cs typeface="Poppins Bold"/>
                <a:sym typeface="Poppins Bold"/>
              </a:rPr>
              <a:t>The dynamic nature of the telecommunications industry requires continuous adaptation and innovation, and our collective efforts are critical to meeting these demands.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DAGYm1dczGA</dc:identifier>
  <dcterms:modified xsi:type="dcterms:W3CDTF">2011-08-01T06:04:30Z</dcterms:modified>
  <cp:revision>1</cp:revision>
  <dc:title>Blue Professional Business Project Presentation </dc:title>
</cp:coreProperties>
</file>